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Default Extension="xlsx" ContentType="application/vnd.openxmlformats-officedocument.spreadsheetml.sheet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67" r:id="rId1"/>
  </p:sldMasterIdLst>
  <p:notesMasterIdLst>
    <p:notesMasterId r:id="rId16"/>
  </p:notesMasterIdLst>
  <p:handoutMasterIdLst>
    <p:handoutMasterId r:id="rId17"/>
  </p:handoutMasterIdLst>
  <p:sldIdLst>
    <p:sldId id="256" r:id="rId2"/>
    <p:sldId id="462" r:id="rId3"/>
    <p:sldId id="461" r:id="rId4"/>
    <p:sldId id="442" r:id="rId5"/>
    <p:sldId id="429" r:id="rId6"/>
    <p:sldId id="455" r:id="rId7"/>
    <p:sldId id="435" r:id="rId8"/>
    <p:sldId id="427" r:id="rId9"/>
    <p:sldId id="454" r:id="rId10"/>
    <p:sldId id="458" r:id="rId11"/>
    <p:sldId id="460" r:id="rId12"/>
    <p:sldId id="459" r:id="rId13"/>
    <p:sldId id="453" r:id="rId14"/>
    <p:sldId id="443" r:id="rId15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News Gothic MT Std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News Gothic MT Std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News Gothic MT Std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News Gothic MT Std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News Gothic MT Std"/>
        <a:ea typeface="+mn-ea"/>
        <a:cs typeface="Arial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News Gothic MT Std"/>
        <a:ea typeface="+mn-ea"/>
        <a:cs typeface="Arial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News Gothic MT Std"/>
        <a:ea typeface="+mn-ea"/>
        <a:cs typeface="Arial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News Gothic MT Std"/>
        <a:ea typeface="+mn-ea"/>
        <a:cs typeface="Arial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News Gothic MT Std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00"/>
    <a:srgbClr val="FF0000"/>
    <a:srgbClr val="FF3300"/>
    <a:srgbClr val="006600"/>
    <a:srgbClr val="FF9933"/>
    <a:srgbClr val="F2B32A"/>
    <a:srgbClr val="CC6600"/>
    <a:srgbClr val="3399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15" autoAdjust="0"/>
    <p:restoredTop sz="94295" autoAdjust="0"/>
  </p:normalViewPr>
  <p:slideViewPr>
    <p:cSldViewPr>
      <p:cViewPr>
        <p:scale>
          <a:sx n="76" d="100"/>
          <a:sy n="76" d="100"/>
        </p:scale>
        <p:origin x="-978" y="-6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28" y="-84"/>
      </p:cViewPr>
      <p:guideLst>
        <p:guide orient="horz" pos="2924"/>
        <p:guide pos="22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chrisbri\Documents\GroupWise\UR%20CreditHours%20Feb%206b%202015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COMPSERV1\VOL2\CLERISY\Report_exchange\Resource%20Planning\_Public\SUFM_and_BUDGET_GRAPHS\SUFM_and%20BUDGET_JAN_2012\URegina%20FLE%20Data%20for%20Budget%20Process%20SOURCE%20-%20February2015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CA"/>
  <c:chart>
    <c:plotArea>
      <c:layout>
        <c:manualLayout>
          <c:layoutTarget val="inner"/>
          <c:xMode val="edge"/>
          <c:yMode val="edge"/>
          <c:x val="7.9083066005638372E-2"/>
          <c:y val="8.5531004989308657E-2"/>
          <c:w val="0.75926958782929899"/>
          <c:h val="0.84593957829398236"/>
        </c:manualLayout>
      </c:layout>
      <c:barChart>
        <c:barDir val="col"/>
        <c:grouping val="stacked"/>
        <c:ser>
          <c:idx val="0"/>
          <c:order val="0"/>
          <c:tx>
            <c:strRef>
              <c:f>Pvt2FCg_xCCE!$A$34</c:f>
              <c:strCache>
                <c:ptCount val="1"/>
                <c:pt idx="0">
                  <c:v>Arts</c:v>
                </c:pt>
              </c:strCache>
            </c:strRef>
          </c:tx>
          <c:dLbls>
            <c:txPr>
              <a:bodyPr/>
              <a:lstStyle/>
              <a:p>
                <a:pPr>
                  <a:defRPr baseline="0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en-US"/>
              </a:p>
            </c:txPr>
            <c:showVal val="1"/>
          </c:dLbls>
          <c:cat>
            <c:numRef>
              <c:f>Pvt2FCg_xCCE!$B$33:$K$33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Pvt2FCg_xCCE!$B$34:$K$34</c:f>
              <c:numCache>
                <c:formatCode>#,##0</c:formatCode>
                <c:ptCount val="10"/>
                <c:pt idx="0">
                  <c:v>55774.5</c:v>
                </c:pt>
                <c:pt idx="1">
                  <c:v>55840.5</c:v>
                </c:pt>
                <c:pt idx="2">
                  <c:v>53735</c:v>
                </c:pt>
                <c:pt idx="3">
                  <c:v>50795.5</c:v>
                </c:pt>
                <c:pt idx="4">
                  <c:v>49439</c:v>
                </c:pt>
                <c:pt idx="5">
                  <c:v>46475</c:v>
                </c:pt>
                <c:pt idx="6">
                  <c:v>45346</c:v>
                </c:pt>
                <c:pt idx="7">
                  <c:v>43489</c:v>
                </c:pt>
                <c:pt idx="8">
                  <c:v>40976.5</c:v>
                </c:pt>
                <c:pt idx="9">
                  <c:v>39404</c:v>
                </c:pt>
              </c:numCache>
            </c:numRef>
          </c:val>
        </c:ser>
        <c:ser>
          <c:idx val="1"/>
          <c:order val="1"/>
          <c:tx>
            <c:strRef>
              <c:f>Pvt2FCg_xCCE!$A$35</c:f>
              <c:strCache>
                <c:ptCount val="1"/>
                <c:pt idx="0">
                  <c:v>Fine Arts</c:v>
                </c:pt>
              </c:strCache>
            </c:strRef>
          </c:tx>
          <c:dLbls>
            <c:txPr>
              <a:bodyPr/>
              <a:lstStyle/>
              <a:p>
                <a:pPr>
                  <a:defRPr baseline="0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en-US"/>
              </a:p>
            </c:txPr>
            <c:showVal val="1"/>
          </c:dLbls>
          <c:cat>
            <c:numRef>
              <c:f>Pvt2FCg_xCCE!$B$33:$K$33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Pvt2FCg_xCCE!$B$35:$K$35</c:f>
              <c:numCache>
                <c:formatCode>#,##0</c:formatCode>
                <c:ptCount val="10"/>
                <c:pt idx="0">
                  <c:v>9945</c:v>
                </c:pt>
                <c:pt idx="1">
                  <c:v>9761</c:v>
                </c:pt>
                <c:pt idx="2">
                  <c:v>9138.5</c:v>
                </c:pt>
                <c:pt idx="3">
                  <c:v>9049</c:v>
                </c:pt>
                <c:pt idx="4">
                  <c:v>9866</c:v>
                </c:pt>
                <c:pt idx="5">
                  <c:v>8940.5</c:v>
                </c:pt>
                <c:pt idx="6">
                  <c:v>7772</c:v>
                </c:pt>
                <c:pt idx="7">
                  <c:v>7040</c:v>
                </c:pt>
                <c:pt idx="8">
                  <c:v>6728.5</c:v>
                </c:pt>
                <c:pt idx="9">
                  <c:v>5913</c:v>
                </c:pt>
              </c:numCache>
            </c:numRef>
          </c:val>
        </c:ser>
        <c:ser>
          <c:idx val="2"/>
          <c:order val="2"/>
          <c:tx>
            <c:strRef>
              <c:f>Pvt2FCg_xCCE!$A$36</c:f>
              <c:strCache>
                <c:ptCount val="1"/>
                <c:pt idx="0">
                  <c:v>Science</c:v>
                </c:pt>
              </c:strCache>
            </c:strRef>
          </c:tx>
          <c:dLbls>
            <c:txPr>
              <a:bodyPr/>
              <a:lstStyle/>
              <a:p>
                <a:pPr>
                  <a:defRPr baseline="0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en-US"/>
              </a:p>
            </c:txPr>
            <c:showVal val="1"/>
          </c:dLbls>
          <c:cat>
            <c:numRef>
              <c:f>Pvt2FCg_xCCE!$B$33:$K$33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Pvt2FCg_xCCE!$B$36:$K$36</c:f>
              <c:numCache>
                <c:formatCode>#,##0</c:formatCode>
                <c:ptCount val="10"/>
                <c:pt idx="0">
                  <c:v>35173</c:v>
                </c:pt>
                <c:pt idx="1">
                  <c:v>33532</c:v>
                </c:pt>
                <c:pt idx="2">
                  <c:v>32045</c:v>
                </c:pt>
                <c:pt idx="3">
                  <c:v>30051</c:v>
                </c:pt>
                <c:pt idx="4">
                  <c:v>31997</c:v>
                </c:pt>
                <c:pt idx="5">
                  <c:v>30682</c:v>
                </c:pt>
                <c:pt idx="6">
                  <c:v>35677</c:v>
                </c:pt>
                <c:pt idx="7">
                  <c:v>37176</c:v>
                </c:pt>
                <c:pt idx="8">
                  <c:v>38860</c:v>
                </c:pt>
                <c:pt idx="9">
                  <c:v>37431</c:v>
                </c:pt>
              </c:numCache>
            </c:numRef>
          </c:val>
        </c:ser>
        <c:ser>
          <c:idx val="3"/>
          <c:order val="3"/>
          <c:tx>
            <c:strRef>
              <c:f>Pvt2FCg_xCCE!$A$37</c:f>
              <c:strCache>
                <c:ptCount val="1"/>
                <c:pt idx="0">
                  <c:v>Business Admin</c:v>
                </c:pt>
              </c:strCache>
            </c:strRef>
          </c:tx>
          <c:dLbls>
            <c:txPr>
              <a:bodyPr/>
              <a:lstStyle/>
              <a:p>
                <a:pPr>
                  <a:defRPr baseline="0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en-US"/>
              </a:p>
            </c:txPr>
            <c:showVal val="1"/>
          </c:dLbls>
          <c:cat>
            <c:numRef>
              <c:f>Pvt2FCg_xCCE!$B$33:$K$33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Pvt2FCg_xCCE!$B$37:$K$37</c:f>
              <c:numCache>
                <c:formatCode>#,##0</c:formatCode>
                <c:ptCount val="10"/>
                <c:pt idx="0">
                  <c:v>21531</c:v>
                </c:pt>
                <c:pt idx="1">
                  <c:v>25320</c:v>
                </c:pt>
                <c:pt idx="2">
                  <c:v>24607</c:v>
                </c:pt>
                <c:pt idx="3">
                  <c:v>23796</c:v>
                </c:pt>
                <c:pt idx="4">
                  <c:v>24706</c:v>
                </c:pt>
                <c:pt idx="5">
                  <c:v>19435</c:v>
                </c:pt>
                <c:pt idx="6">
                  <c:v>16872</c:v>
                </c:pt>
                <c:pt idx="7">
                  <c:v>17468</c:v>
                </c:pt>
                <c:pt idx="8">
                  <c:v>16246</c:v>
                </c:pt>
                <c:pt idx="9">
                  <c:v>16887</c:v>
                </c:pt>
              </c:numCache>
            </c:numRef>
          </c:val>
        </c:ser>
        <c:ser>
          <c:idx val="4"/>
          <c:order val="4"/>
          <c:tx>
            <c:strRef>
              <c:f>Pvt2FCg_xCCE!$A$38</c:f>
              <c:strCache>
                <c:ptCount val="1"/>
                <c:pt idx="0">
                  <c:v>Social Work</c:v>
                </c:pt>
              </c:strCache>
            </c:strRef>
          </c:tx>
          <c:dLbls>
            <c:txPr>
              <a:bodyPr/>
              <a:lstStyle/>
              <a:p>
                <a:pPr>
                  <a:defRPr baseline="0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en-US"/>
              </a:p>
            </c:txPr>
            <c:showVal val="1"/>
          </c:dLbls>
          <c:cat>
            <c:numRef>
              <c:f>Pvt2FCg_xCCE!$B$33:$K$33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Pvt2FCg_xCCE!$B$38:$K$38</c:f>
              <c:numCache>
                <c:formatCode>#,##0</c:formatCode>
                <c:ptCount val="10"/>
                <c:pt idx="0">
                  <c:v>5287.5</c:v>
                </c:pt>
                <c:pt idx="1">
                  <c:v>6972</c:v>
                </c:pt>
                <c:pt idx="2">
                  <c:v>8880</c:v>
                </c:pt>
                <c:pt idx="3">
                  <c:v>9354</c:v>
                </c:pt>
                <c:pt idx="4">
                  <c:v>8559</c:v>
                </c:pt>
                <c:pt idx="5">
                  <c:v>6897</c:v>
                </c:pt>
                <c:pt idx="6">
                  <c:v>6636</c:v>
                </c:pt>
                <c:pt idx="7">
                  <c:v>6045</c:v>
                </c:pt>
                <c:pt idx="8">
                  <c:v>6084</c:v>
                </c:pt>
                <c:pt idx="9">
                  <c:v>6687</c:v>
                </c:pt>
              </c:numCache>
            </c:numRef>
          </c:val>
        </c:ser>
        <c:ser>
          <c:idx val="5"/>
          <c:order val="5"/>
          <c:tx>
            <c:strRef>
              <c:f>Pvt2FCg_xCCE!$A$39</c:f>
              <c:strCache>
                <c:ptCount val="1"/>
                <c:pt idx="0">
                  <c:v>Education</c:v>
                </c:pt>
              </c:strCache>
            </c:strRef>
          </c:tx>
          <c:dLbls>
            <c:txPr>
              <a:bodyPr/>
              <a:lstStyle/>
              <a:p>
                <a:pPr>
                  <a:defRPr baseline="0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en-US"/>
              </a:p>
            </c:txPr>
            <c:showVal val="1"/>
          </c:dLbls>
          <c:cat>
            <c:numRef>
              <c:f>Pvt2FCg_xCCE!$B$33:$K$33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Pvt2FCg_xCCE!$B$39:$K$39</c:f>
              <c:numCache>
                <c:formatCode>#,##0</c:formatCode>
                <c:ptCount val="10"/>
                <c:pt idx="0">
                  <c:v>21842</c:v>
                </c:pt>
                <c:pt idx="1">
                  <c:v>21873</c:v>
                </c:pt>
                <c:pt idx="2">
                  <c:v>21950</c:v>
                </c:pt>
                <c:pt idx="3">
                  <c:v>21843</c:v>
                </c:pt>
                <c:pt idx="4">
                  <c:v>23034</c:v>
                </c:pt>
                <c:pt idx="5">
                  <c:v>24663</c:v>
                </c:pt>
                <c:pt idx="6">
                  <c:v>25560</c:v>
                </c:pt>
                <c:pt idx="7">
                  <c:v>23685.5</c:v>
                </c:pt>
                <c:pt idx="8">
                  <c:v>23416</c:v>
                </c:pt>
                <c:pt idx="9">
                  <c:v>22859</c:v>
                </c:pt>
              </c:numCache>
            </c:numRef>
          </c:val>
        </c:ser>
        <c:ser>
          <c:idx val="6"/>
          <c:order val="6"/>
          <c:tx>
            <c:strRef>
              <c:f>Pvt2FCg_xCCE!$A$40</c:f>
              <c:strCache>
                <c:ptCount val="1"/>
                <c:pt idx="0">
                  <c:v>Engineering</c:v>
                </c:pt>
              </c:strCache>
            </c:strRef>
          </c:tx>
          <c:dLbls>
            <c:txPr>
              <a:bodyPr/>
              <a:lstStyle/>
              <a:p>
                <a:pPr>
                  <a:defRPr baseline="0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en-US"/>
              </a:p>
            </c:txPr>
            <c:showVal val="1"/>
          </c:dLbls>
          <c:cat>
            <c:numRef>
              <c:f>Pvt2FCg_xCCE!$B$33:$K$33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Pvt2FCg_xCCE!$B$40:$K$40</c:f>
              <c:numCache>
                <c:formatCode>#,##0</c:formatCode>
                <c:ptCount val="10"/>
                <c:pt idx="0">
                  <c:v>14043</c:v>
                </c:pt>
                <c:pt idx="1">
                  <c:v>11536</c:v>
                </c:pt>
                <c:pt idx="2">
                  <c:v>11787.5</c:v>
                </c:pt>
                <c:pt idx="3">
                  <c:v>11420</c:v>
                </c:pt>
                <c:pt idx="4">
                  <c:v>12542</c:v>
                </c:pt>
                <c:pt idx="5">
                  <c:v>13665</c:v>
                </c:pt>
                <c:pt idx="6">
                  <c:v>14314</c:v>
                </c:pt>
                <c:pt idx="7">
                  <c:v>15625</c:v>
                </c:pt>
                <c:pt idx="8">
                  <c:v>18186</c:v>
                </c:pt>
                <c:pt idx="9">
                  <c:v>16899</c:v>
                </c:pt>
              </c:numCache>
            </c:numRef>
          </c:val>
        </c:ser>
        <c:ser>
          <c:idx val="7"/>
          <c:order val="7"/>
          <c:tx>
            <c:strRef>
              <c:f>Pvt2FCg_xCCE!$A$41</c:f>
              <c:strCache>
                <c:ptCount val="1"/>
                <c:pt idx="0">
                  <c:v>KHS</c:v>
                </c:pt>
              </c:strCache>
            </c:strRef>
          </c:tx>
          <c:dLbls>
            <c:txPr>
              <a:bodyPr/>
              <a:lstStyle/>
              <a:p>
                <a:pPr>
                  <a:defRPr baseline="0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en-US"/>
              </a:p>
            </c:txPr>
            <c:showVal val="1"/>
          </c:dLbls>
          <c:cat>
            <c:numRef>
              <c:f>Pvt2FCg_xCCE!$B$33:$K$33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Pvt2FCg_xCCE!$B$41:$K$41</c:f>
              <c:numCache>
                <c:formatCode>#,##0</c:formatCode>
                <c:ptCount val="10"/>
                <c:pt idx="0">
                  <c:v>11349</c:v>
                </c:pt>
                <c:pt idx="1">
                  <c:v>11313</c:v>
                </c:pt>
                <c:pt idx="2">
                  <c:v>10255</c:v>
                </c:pt>
                <c:pt idx="3">
                  <c:v>9598</c:v>
                </c:pt>
                <c:pt idx="4">
                  <c:v>9740.5</c:v>
                </c:pt>
                <c:pt idx="5">
                  <c:v>10099.5</c:v>
                </c:pt>
                <c:pt idx="6">
                  <c:v>12078</c:v>
                </c:pt>
                <c:pt idx="7">
                  <c:v>11136</c:v>
                </c:pt>
                <c:pt idx="8">
                  <c:v>10275</c:v>
                </c:pt>
                <c:pt idx="9">
                  <c:v>10827</c:v>
                </c:pt>
              </c:numCache>
            </c:numRef>
          </c:val>
        </c:ser>
        <c:ser>
          <c:idx val="8"/>
          <c:order val="8"/>
          <c:tx>
            <c:strRef>
              <c:f>Pvt2FCg_xCCE!$A$42</c:f>
              <c:strCache>
                <c:ptCount val="1"/>
                <c:pt idx="0">
                  <c:v>FGSR (GSPP)</c:v>
                </c:pt>
              </c:strCache>
            </c:strRef>
          </c:tx>
          <c:spPr>
            <a:solidFill>
              <a:prstClr val="black"/>
            </a:solidFill>
          </c:spPr>
          <c:dLbls>
            <c:delete val="1"/>
          </c:dLbls>
          <c:cat>
            <c:numRef>
              <c:f>Pvt2FCg_xCCE!$B$33:$K$33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Pvt2FCg_xCCE!$B$42:$K$42</c:f>
              <c:numCache>
                <c:formatCode>#,##0</c:formatCode>
                <c:ptCount val="10"/>
                <c:pt idx="1">
                  <c:v>1091</c:v>
                </c:pt>
                <c:pt idx="2">
                  <c:v>1410</c:v>
                </c:pt>
                <c:pt idx="3">
                  <c:v>1320</c:v>
                </c:pt>
                <c:pt idx="4">
                  <c:v>1638</c:v>
                </c:pt>
                <c:pt idx="5">
                  <c:v>1767</c:v>
                </c:pt>
                <c:pt idx="6">
                  <c:v>1506</c:v>
                </c:pt>
                <c:pt idx="7">
                  <c:v>1287</c:v>
                </c:pt>
                <c:pt idx="8">
                  <c:v>1500</c:v>
                </c:pt>
                <c:pt idx="9">
                  <c:v>2032.5</c:v>
                </c:pt>
              </c:numCache>
            </c:numRef>
          </c:val>
        </c:ser>
        <c:ser>
          <c:idx val="9"/>
          <c:order val="9"/>
          <c:tx>
            <c:strRef>
              <c:f>Pvt2FCg_xCCE!$A$43</c:f>
              <c:strCache>
                <c:ptCount val="1"/>
                <c:pt idx="0">
                  <c:v>Nursing</c:v>
                </c:pt>
              </c:strCache>
            </c:strRef>
          </c:tx>
          <c:dLbls>
            <c:dLbl>
              <c:idx val="6"/>
              <c:layout>
                <c:manualLayout>
                  <c:x val="-1.5432098765432111E-3"/>
                  <c:y val="-1.7106200997861712E-2"/>
                </c:manualLayout>
              </c:layout>
              <c:showVal val="1"/>
            </c:dLbl>
            <c:dLbl>
              <c:idx val="7"/>
              <c:layout>
                <c:manualLayout>
                  <c:x val="-3.0864197530864218E-3"/>
                  <c:y val="-1.1404133998574501E-2"/>
                </c:manualLayout>
              </c:layout>
              <c:showVal val="1"/>
            </c:dLbl>
            <c:txPr>
              <a:bodyPr/>
              <a:lstStyle/>
              <a:p>
                <a:pPr>
                  <a:defRPr baseline="0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en-US"/>
              </a:p>
            </c:txPr>
            <c:showVal val="1"/>
          </c:dLbls>
          <c:cat>
            <c:numRef>
              <c:f>Pvt2FCg_xCCE!$B$33:$K$33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Pvt2FCg_xCCE!$B$43:$K$43</c:f>
              <c:numCache>
                <c:formatCode>General</c:formatCode>
                <c:ptCount val="10"/>
                <c:pt idx="6" formatCode="#,##0">
                  <c:v>1811.25</c:v>
                </c:pt>
                <c:pt idx="7" formatCode="#,##0">
                  <c:v>4134.375</c:v>
                </c:pt>
                <c:pt idx="8" formatCode="#,##0">
                  <c:v>7482.75</c:v>
                </c:pt>
                <c:pt idx="9" formatCode="#,##0">
                  <c:v>10755</c:v>
                </c:pt>
              </c:numCache>
            </c:numRef>
          </c:val>
        </c:ser>
        <c:dLbls>
          <c:showVal val="1"/>
        </c:dLbls>
        <c:gapWidth val="20"/>
        <c:overlap val="100"/>
        <c:axId val="74168192"/>
        <c:axId val="74169728"/>
      </c:barChart>
      <c:catAx>
        <c:axId val="7416819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aseline="0">
                <a:solidFill>
                  <a:schemeClr val="bg1">
                    <a:lumMod val="50000"/>
                  </a:schemeClr>
                </a:solidFill>
              </a:defRPr>
            </a:pPr>
            <a:endParaRPr lang="en-US"/>
          </a:p>
        </c:txPr>
        <c:crossAx val="74169728"/>
        <c:crosses val="autoZero"/>
        <c:auto val="1"/>
        <c:lblAlgn val="ctr"/>
        <c:lblOffset val="100"/>
      </c:catAx>
      <c:valAx>
        <c:axId val="74169728"/>
        <c:scaling>
          <c:orientation val="minMax"/>
        </c:scaling>
        <c:delete val="1"/>
        <c:axPos val="l"/>
        <c:majorGridlines/>
        <c:numFmt formatCode="#,##0" sourceLinked="1"/>
        <c:tickLblPos val="none"/>
        <c:crossAx val="741681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208026416052805"/>
          <c:y val="0.13519365822515392"/>
          <c:w val="0.135412778263828"/>
          <c:h val="0.76873067274288664"/>
        </c:manualLayout>
      </c:layout>
      <c:txPr>
        <a:bodyPr/>
        <a:lstStyle/>
        <a:p>
          <a:pPr>
            <a:defRPr sz="1400" baseline="0">
              <a:solidFill>
                <a:schemeClr val="bg1">
                  <a:lumMod val="50000"/>
                </a:schemeClr>
              </a:solidFill>
            </a:defRPr>
          </a:pPr>
          <a:endParaRPr lang="en-US"/>
        </a:p>
      </c:txPr>
    </c:legend>
    <c:plotVisOnly val="1"/>
    <c:dispBlanksAs val="gap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CA"/>
  <c:chart>
    <c:autoTitleDeleted val="1"/>
    <c:plotArea>
      <c:layout>
        <c:manualLayout>
          <c:layoutTarget val="inner"/>
          <c:xMode val="edge"/>
          <c:yMode val="edge"/>
          <c:x val="9.9889012208657008E-2"/>
          <c:y val="0.10277324632952704"/>
          <c:w val="0.86459489456160232"/>
          <c:h val="0.63621533442088762"/>
        </c:manualLayout>
      </c:layout>
      <c:lineChart>
        <c:grouping val="standard"/>
        <c:ser>
          <c:idx val="0"/>
          <c:order val="0"/>
          <c:tx>
            <c:strRef>
              <c:f>Table1!$CO$40</c:f>
              <c:strCache>
                <c:ptCount val="1"/>
                <c:pt idx="0">
                  <c:v>Arts</c:v>
                </c:pt>
              </c:strCache>
            </c:strRef>
          </c:tx>
          <c:spPr>
            <a:ln w="25400">
              <a:solidFill>
                <a:srgbClr val="000080"/>
              </a:solidFill>
              <a:prstDash val="solid"/>
            </a:ln>
          </c:spPr>
          <c:marker>
            <c:symbol val="diamond"/>
            <c:size val="10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strRef>
              <c:f>Table1!$CP$39:$CZ$39</c:f>
              <c:strCache>
                <c:ptCount val="11"/>
                <c:pt idx="0">
                  <c:v>2004-05</c:v>
                </c:pt>
                <c:pt idx="1">
                  <c:v>2005-06</c:v>
                </c:pt>
                <c:pt idx="2">
                  <c:v>2006-07</c:v>
                </c:pt>
                <c:pt idx="3">
                  <c:v>2007-08</c:v>
                </c:pt>
                <c:pt idx="4">
                  <c:v>2008-09</c:v>
                </c:pt>
                <c:pt idx="5">
                  <c:v>2009-10</c:v>
                </c:pt>
                <c:pt idx="6">
                  <c:v>2010-11</c:v>
                </c:pt>
                <c:pt idx="7">
                  <c:v>2011-12</c:v>
                </c:pt>
                <c:pt idx="8">
                  <c:v>2012-13</c:v>
                </c:pt>
                <c:pt idx="9">
                  <c:v>2013-14</c:v>
                </c:pt>
                <c:pt idx="10">
                  <c:v>est. 14-15</c:v>
                </c:pt>
              </c:strCache>
            </c:strRef>
          </c:cat>
          <c:val>
            <c:numRef>
              <c:f>Table1!$CP$40:$CZ$40</c:f>
              <c:numCache>
                <c:formatCode>"$"#,##0</c:formatCode>
                <c:ptCount val="11"/>
                <c:pt idx="0">
                  <c:v>4692.0609988961505</c:v>
                </c:pt>
                <c:pt idx="1">
                  <c:v>4906.7728312293184</c:v>
                </c:pt>
                <c:pt idx="2">
                  <c:v>4962.0912600880265</c:v>
                </c:pt>
                <c:pt idx="3">
                  <c:v>5440.4374772149558</c:v>
                </c:pt>
                <c:pt idx="4">
                  <c:v>5760.5896886061164</c:v>
                </c:pt>
                <c:pt idx="5">
                  <c:v>5800.0940195174644</c:v>
                </c:pt>
                <c:pt idx="6">
                  <c:v>6390.5054016400236</c:v>
                </c:pt>
                <c:pt idx="7">
                  <c:v>6319.0188345109846</c:v>
                </c:pt>
                <c:pt idx="8">
                  <c:v>6317.8900461447602</c:v>
                </c:pt>
                <c:pt idx="9">
                  <c:v>6563.2899515089503</c:v>
                </c:pt>
                <c:pt idx="10">
                  <c:v>7361.6625291338823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Table1!$CO$41</c:f>
              <c:strCache>
                <c:ptCount val="1"/>
                <c:pt idx="0">
                  <c:v>Bus Admin</c:v>
                </c:pt>
              </c:strCache>
            </c:strRef>
          </c:tx>
          <c:spPr>
            <a:ln w="25400">
              <a:solidFill>
                <a:srgbClr val="FF00FF"/>
              </a:solidFill>
              <a:prstDash val="solid"/>
            </a:ln>
          </c:spPr>
          <c:marker>
            <c:symbol val="square"/>
            <c:size val="10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strRef>
              <c:f>Table1!$CP$39:$CZ$39</c:f>
              <c:strCache>
                <c:ptCount val="11"/>
                <c:pt idx="0">
                  <c:v>2004-05</c:v>
                </c:pt>
                <c:pt idx="1">
                  <c:v>2005-06</c:v>
                </c:pt>
                <c:pt idx="2">
                  <c:v>2006-07</c:v>
                </c:pt>
                <c:pt idx="3">
                  <c:v>2007-08</c:v>
                </c:pt>
                <c:pt idx="4">
                  <c:v>2008-09</c:v>
                </c:pt>
                <c:pt idx="5">
                  <c:v>2009-10</c:v>
                </c:pt>
                <c:pt idx="6">
                  <c:v>2010-11</c:v>
                </c:pt>
                <c:pt idx="7">
                  <c:v>2011-12</c:v>
                </c:pt>
                <c:pt idx="8">
                  <c:v>2012-13</c:v>
                </c:pt>
                <c:pt idx="9">
                  <c:v>2013-14</c:v>
                </c:pt>
                <c:pt idx="10">
                  <c:v>est. 14-15</c:v>
                </c:pt>
              </c:strCache>
            </c:strRef>
          </c:cat>
          <c:val>
            <c:numRef>
              <c:f>Table1!$CP$41:$CZ$41</c:f>
              <c:numCache>
                <c:formatCode>"$"#,##0</c:formatCode>
                <c:ptCount val="11"/>
                <c:pt idx="0">
                  <c:v>3084.1170472819872</c:v>
                </c:pt>
                <c:pt idx="1">
                  <c:v>3131.1293491132947</c:v>
                </c:pt>
                <c:pt idx="2">
                  <c:v>2868.2008687238772</c:v>
                </c:pt>
                <c:pt idx="3">
                  <c:v>3984.8025008622762</c:v>
                </c:pt>
                <c:pt idx="4">
                  <c:v>4328.9070768998181</c:v>
                </c:pt>
                <c:pt idx="5">
                  <c:v>4169.5265778201783</c:v>
                </c:pt>
                <c:pt idx="6">
                  <c:v>4050.6928522983321</c:v>
                </c:pt>
                <c:pt idx="7">
                  <c:v>4928.5885398447763</c:v>
                </c:pt>
                <c:pt idx="8">
                  <c:v>4676.6498990887731</c:v>
                </c:pt>
                <c:pt idx="9">
                  <c:v>5248.4974493311165</c:v>
                </c:pt>
                <c:pt idx="10">
                  <c:v>6055.7163711608646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Table1!$CO$42</c:f>
              <c:strCache>
                <c:ptCount val="1"/>
                <c:pt idx="0">
                  <c:v>Education</c:v>
                </c:pt>
              </c:strCache>
            </c:strRef>
          </c:tx>
          <c:spPr>
            <a:ln w="25400">
              <a:solidFill>
                <a:srgbClr val="003300"/>
              </a:solidFill>
              <a:prstDash val="solid"/>
            </a:ln>
          </c:spPr>
          <c:marker>
            <c:symbol val="triangle"/>
            <c:size val="10"/>
            <c:spPr>
              <a:solidFill>
                <a:srgbClr val="003300"/>
              </a:solidFill>
              <a:ln>
                <a:solidFill>
                  <a:srgbClr val="003300"/>
                </a:solidFill>
                <a:prstDash val="solid"/>
              </a:ln>
            </c:spPr>
          </c:marker>
          <c:cat>
            <c:strRef>
              <c:f>Table1!$CP$39:$CZ$39</c:f>
              <c:strCache>
                <c:ptCount val="11"/>
                <c:pt idx="0">
                  <c:v>2004-05</c:v>
                </c:pt>
                <c:pt idx="1">
                  <c:v>2005-06</c:v>
                </c:pt>
                <c:pt idx="2">
                  <c:v>2006-07</c:v>
                </c:pt>
                <c:pt idx="3">
                  <c:v>2007-08</c:v>
                </c:pt>
                <c:pt idx="4">
                  <c:v>2008-09</c:v>
                </c:pt>
                <c:pt idx="5">
                  <c:v>2009-10</c:v>
                </c:pt>
                <c:pt idx="6">
                  <c:v>2010-11</c:v>
                </c:pt>
                <c:pt idx="7">
                  <c:v>2011-12</c:v>
                </c:pt>
                <c:pt idx="8">
                  <c:v>2012-13</c:v>
                </c:pt>
                <c:pt idx="9">
                  <c:v>2013-14</c:v>
                </c:pt>
                <c:pt idx="10">
                  <c:v>est. 14-15</c:v>
                </c:pt>
              </c:strCache>
            </c:strRef>
          </c:cat>
          <c:val>
            <c:numRef>
              <c:f>Table1!$CP$42:$CZ$42</c:f>
              <c:numCache>
                <c:formatCode>"$"#,##0</c:formatCode>
                <c:ptCount val="11"/>
                <c:pt idx="0">
                  <c:v>5079.8905612151802</c:v>
                </c:pt>
                <c:pt idx="1">
                  <c:v>5185.7348915227494</c:v>
                </c:pt>
                <c:pt idx="2">
                  <c:v>4973.0547501519122</c:v>
                </c:pt>
                <c:pt idx="3">
                  <c:v>4970.3661581762244</c:v>
                </c:pt>
                <c:pt idx="4">
                  <c:v>4857.4860804151849</c:v>
                </c:pt>
                <c:pt idx="5">
                  <c:v>5120.7981128436795</c:v>
                </c:pt>
                <c:pt idx="6">
                  <c:v>5173.034672488554</c:v>
                </c:pt>
                <c:pt idx="7">
                  <c:v>5250.1980541093944</c:v>
                </c:pt>
                <c:pt idx="8">
                  <c:v>4897.9129064409144</c:v>
                </c:pt>
                <c:pt idx="9">
                  <c:v>4929.45936617809</c:v>
                </c:pt>
                <c:pt idx="10">
                  <c:v>5361.4950160144499</c:v>
                </c:pt>
              </c:numCache>
            </c:numRef>
          </c:val>
          <c:smooth val="1"/>
        </c:ser>
        <c:ser>
          <c:idx val="3"/>
          <c:order val="3"/>
          <c:tx>
            <c:strRef>
              <c:f>Table1!$CO$43</c:f>
              <c:strCache>
                <c:ptCount val="1"/>
                <c:pt idx="0">
                  <c:v>Engineering</c:v>
                </c:pt>
              </c:strCache>
            </c:strRef>
          </c:tx>
          <c:spPr>
            <a:ln w="25400">
              <a:solidFill>
                <a:srgbClr val="00FFFF"/>
              </a:solidFill>
              <a:prstDash val="solid"/>
            </a:ln>
          </c:spPr>
          <c:marker>
            <c:symbol val="x"/>
            <c:size val="10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cat>
            <c:strRef>
              <c:f>Table1!$CP$39:$CZ$39</c:f>
              <c:strCache>
                <c:ptCount val="11"/>
                <c:pt idx="0">
                  <c:v>2004-05</c:v>
                </c:pt>
                <c:pt idx="1">
                  <c:v>2005-06</c:v>
                </c:pt>
                <c:pt idx="2">
                  <c:v>2006-07</c:v>
                </c:pt>
                <c:pt idx="3">
                  <c:v>2007-08</c:v>
                </c:pt>
                <c:pt idx="4">
                  <c:v>2008-09</c:v>
                </c:pt>
                <c:pt idx="5">
                  <c:v>2009-10</c:v>
                </c:pt>
                <c:pt idx="6">
                  <c:v>2010-11</c:v>
                </c:pt>
                <c:pt idx="7">
                  <c:v>2011-12</c:v>
                </c:pt>
                <c:pt idx="8">
                  <c:v>2012-13</c:v>
                </c:pt>
                <c:pt idx="9">
                  <c:v>2013-14</c:v>
                </c:pt>
                <c:pt idx="10">
                  <c:v>est. 14-15</c:v>
                </c:pt>
              </c:strCache>
            </c:strRef>
          </c:cat>
          <c:val>
            <c:numRef>
              <c:f>Table1!$CP$43:$CZ$43</c:f>
              <c:numCache>
                <c:formatCode>"$"#,##0</c:formatCode>
                <c:ptCount val="11"/>
                <c:pt idx="0">
                  <c:v>3116.6597588346062</c:v>
                </c:pt>
                <c:pt idx="1">
                  <c:v>3230.393562834674</c:v>
                </c:pt>
                <c:pt idx="2">
                  <c:v>3771.1798189847141</c:v>
                </c:pt>
                <c:pt idx="3">
                  <c:v>3965.2058465110667</c:v>
                </c:pt>
                <c:pt idx="4">
                  <c:v>4326.8654949050524</c:v>
                </c:pt>
                <c:pt idx="5">
                  <c:v>4405.0297171639304</c:v>
                </c:pt>
                <c:pt idx="6">
                  <c:v>4375.66282743595</c:v>
                </c:pt>
                <c:pt idx="7">
                  <c:v>4314.1996511088146</c:v>
                </c:pt>
                <c:pt idx="8">
                  <c:v>3813.5054986003902</c:v>
                </c:pt>
                <c:pt idx="9">
                  <c:v>3398.3076219024051</c:v>
                </c:pt>
                <c:pt idx="10">
                  <c:v>3628.5852810946044</c:v>
                </c:pt>
              </c:numCache>
            </c:numRef>
          </c:val>
          <c:smooth val="1"/>
        </c:ser>
        <c:ser>
          <c:idx val="4"/>
          <c:order val="4"/>
          <c:tx>
            <c:strRef>
              <c:f>Table1!$CO$44</c:f>
              <c:strCache>
                <c:ptCount val="1"/>
                <c:pt idx="0">
                  <c:v>Fine Arts</c:v>
                </c:pt>
              </c:strCache>
            </c:strRef>
          </c:tx>
          <c:spPr>
            <a:ln w="25400">
              <a:solidFill>
                <a:srgbClr val="800080"/>
              </a:solidFill>
              <a:prstDash val="solid"/>
            </a:ln>
          </c:spPr>
          <c:marker>
            <c:symbol val="star"/>
            <c:size val="10"/>
            <c:spPr>
              <a:noFill/>
              <a:ln>
                <a:solidFill>
                  <a:srgbClr val="800080"/>
                </a:solidFill>
                <a:prstDash val="solid"/>
              </a:ln>
            </c:spPr>
          </c:marker>
          <c:cat>
            <c:strRef>
              <c:f>Table1!$CP$39:$CZ$39</c:f>
              <c:strCache>
                <c:ptCount val="11"/>
                <c:pt idx="0">
                  <c:v>2004-05</c:v>
                </c:pt>
                <c:pt idx="1">
                  <c:v>2005-06</c:v>
                </c:pt>
                <c:pt idx="2">
                  <c:v>2006-07</c:v>
                </c:pt>
                <c:pt idx="3">
                  <c:v>2007-08</c:v>
                </c:pt>
                <c:pt idx="4">
                  <c:v>2008-09</c:v>
                </c:pt>
                <c:pt idx="5">
                  <c:v>2009-10</c:v>
                </c:pt>
                <c:pt idx="6">
                  <c:v>2010-11</c:v>
                </c:pt>
                <c:pt idx="7">
                  <c:v>2011-12</c:v>
                </c:pt>
                <c:pt idx="8">
                  <c:v>2012-13</c:v>
                </c:pt>
                <c:pt idx="9">
                  <c:v>2013-14</c:v>
                </c:pt>
                <c:pt idx="10">
                  <c:v>est. 14-15</c:v>
                </c:pt>
              </c:strCache>
            </c:strRef>
          </c:cat>
          <c:val>
            <c:numRef>
              <c:f>Table1!$CP$44:$CZ$44</c:f>
              <c:numCache>
                <c:formatCode>"$"#,##0</c:formatCode>
                <c:ptCount val="11"/>
                <c:pt idx="0">
                  <c:v>8448.3768911567331</c:v>
                </c:pt>
                <c:pt idx="1">
                  <c:v>8244.9159714462239</c:v>
                </c:pt>
                <c:pt idx="2">
                  <c:v>8418.75083748824</c:v>
                </c:pt>
                <c:pt idx="3">
                  <c:v>9381.6923688840343</c:v>
                </c:pt>
                <c:pt idx="4">
                  <c:v>9212.9758653639656</c:v>
                </c:pt>
                <c:pt idx="5">
                  <c:v>8951.616796685681</c:v>
                </c:pt>
                <c:pt idx="6">
                  <c:v>10520.030911160549</c:v>
                </c:pt>
                <c:pt idx="7">
                  <c:v>11308.870070694151</c:v>
                </c:pt>
                <c:pt idx="8">
                  <c:v>11431.56655277744</c:v>
                </c:pt>
                <c:pt idx="9">
                  <c:v>11555.573224852495</c:v>
                </c:pt>
                <c:pt idx="10">
                  <c:v>12920.959855677451</c:v>
                </c:pt>
              </c:numCache>
            </c:numRef>
          </c:val>
          <c:smooth val="1"/>
        </c:ser>
        <c:ser>
          <c:idx val="5"/>
          <c:order val="5"/>
          <c:tx>
            <c:strRef>
              <c:f>Table1!$CO$45</c:f>
              <c:strCache>
                <c:ptCount val="1"/>
                <c:pt idx="0">
                  <c:v>KHS</c:v>
                </c:pt>
              </c:strCache>
            </c:strRef>
          </c:tx>
          <c:spPr>
            <a:ln w="25400">
              <a:solidFill>
                <a:srgbClr val="800000"/>
              </a:solidFill>
              <a:prstDash val="solid"/>
            </a:ln>
          </c:spPr>
          <c:marker>
            <c:symbol val="circle"/>
            <c:size val="10"/>
            <c:spPr>
              <a:solidFill>
                <a:srgbClr val="800000"/>
              </a:solidFill>
              <a:ln>
                <a:solidFill>
                  <a:srgbClr val="800000"/>
                </a:solidFill>
                <a:prstDash val="solid"/>
              </a:ln>
            </c:spPr>
          </c:marker>
          <c:cat>
            <c:strRef>
              <c:f>Table1!$CP$39:$CZ$39</c:f>
              <c:strCache>
                <c:ptCount val="11"/>
                <c:pt idx="0">
                  <c:v>2004-05</c:v>
                </c:pt>
                <c:pt idx="1">
                  <c:v>2005-06</c:v>
                </c:pt>
                <c:pt idx="2">
                  <c:v>2006-07</c:v>
                </c:pt>
                <c:pt idx="3">
                  <c:v>2007-08</c:v>
                </c:pt>
                <c:pt idx="4">
                  <c:v>2008-09</c:v>
                </c:pt>
                <c:pt idx="5">
                  <c:v>2009-10</c:v>
                </c:pt>
                <c:pt idx="6">
                  <c:v>2010-11</c:v>
                </c:pt>
                <c:pt idx="7">
                  <c:v>2011-12</c:v>
                </c:pt>
                <c:pt idx="8">
                  <c:v>2012-13</c:v>
                </c:pt>
                <c:pt idx="9">
                  <c:v>2013-14</c:v>
                </c:pt>
                <c:pt idx="10">
                  <c:v>est. 14-15</c:v>
                </c:pt>
              </c:strCache>
            </c:strRef>
          </c:cat>
          <c:val>
            <c:numRef>
              <c:f>Table1!$CP$45:$CZ$45</c:f>
              <c:numCache>
                <c:formatCode>"$"#,##0</c:formatCode>
                <c:ptCount val="11"/>
                <c:pt idx="0">
                  <c:v>3860.7350855138407</c:v>
                </c:pt>
                <c:pt idx="1">
                  <c:v>3874.5124926577632</c:v>
                </c:pt>
                <c:pt idx="2">
                  <c:v>3619.7241914155297</c:v>
                </c:pt>
                <c:pt idx="3">
                  <c:v>4120.0523750578059</c:v>
                </c:pt>
                <c:pt idx="4">
                  <c:v>3926.9645931993982</c:v>
                </c:pt>
                <c:pt idx="5">
                  <c:v>4374.1467409948973</c:v>
                </c:pt>
                <c:pt idx="6">
                  <c:v>4299.5270499766111</c:v>
                </c:pt>
                <c:pt idx="7">
                  <c:v>4137.2511426256624</c:v>
                </c:pt>
                <c:pt idx="8">
                  <c:v>4184.62967245235</c:v>
                </c:pt>
                <c:pt idx="9">
                  <c:v>4088.352815839165</c:v>
                </c:pt>
                <c:pt idx="10">
                  <c:v>4422.0311914068834</c:v>
                </c:pt>
              </c:numCache>
            </c:numRef>
          </c:val>
          <c:smooth val="1"/>
        </c:ser>
        <c:ser>
          <c:idx val="6"/>
          <c:order val="6"/>
          <c:tx>
            <c:strRef>
              <c:f>Table1!$CO$46</c:f>
              <c:strCache>
                <c:ptCount val="1"/>
                <c:pt idx="0">
                  <c:v>Science</c:v>
                </c:pt>
              </c:strCache>
            </c:strRef>
          </c:tx>
          <c:spPr>
            <a:ln w="25400">
              <a:solidFill>
                <a:srgbClr val="008080"/>
              </a:solidFill>
              <a:prstDash val="solid"/>
            </a:ln>
          </c:spPr>
          <c:marker>
            <c:symbol val="square"/>
            <c:size val="10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cat>
            <c:strRef>
              <c:f>Table1!$CP$39:$CZ$39</c:f>
              <c:strCache>
                <c:ptCount val="11"/>
                <c:pt idx="0">
                  <c:v>2004-05</c:v>
                </c:pt>
                <c:pt idx="1">
                  <c:v>2005-06</c:v>
                </c:pt>
                <c:pt idx="2">
                  <c:v>2006-07</c:v>
                </c:pt>
                <c:pt idx="3">
                  <c:v>2007-08</c:v>
                </c:pt>
                <c:pt idx="4">
                  <c:v>2008-09</c:v>
                </c:pt>
                <c:pt idx="5">
                  <c:v>2009-10</c:v>
                </c:pt>
                <c:pt idx="6">
                  <c:v>2010-11</c:v>
                </c:pt>
                <c:pt idx="7">
                  <c:v>2011-12</c:v>
                </c:pt>
                <c:pt idx="8">
                  <c:v>2012-13</c:v>
                </c:pt>
                <c:pt idx="9">
                  <c:v>2013-14</c:v>
                </c:pt>
                <c:pt idx="10">
                  <c:v>est. 14-15</c:v>
                </c:pt>
              </c:strCache>
            </c:strRef>
          </c:cat>
          <c:val>
            <c:numRef>
              <c:f>Table1!$CP$46:$CZ$46</c:f>
              <c:numCache>
                <c:formatCode>"$"#,##0</c:formatCode>
                <c:ptCount val="11"/>
                <c:pt idx="0">
                  <c:v>5141.8998063848903</c:v>
                </c:pt>
                <c:pt idx="1">
                  <c:v>5681.1610757395547</c:v>
                </c:pt>
                <c:pt idx="2">
                  <c:v>5903.681365931754</c:v>
                </c:pt>
                <c:pt idx="3">
                  <c:v>6168.5728397686344</c:v>
                </c:pt>
                <c:pt idx="4">
                  <c:v>6906.362356337565</c:v>
                </c:pt>
                <c:pt idx="5">
                  <c:v>6251.9215269517581</c:v>
                </c:pt>
                <c:pt idx="6">
                  <c:v>6649.8756771991084</c:v>
                </c:pt>
                <c:pt idx="7">
                  <c:v>6308.3864421229327</c:v>
                </c:pt>
                <c:pt idx="8">
                  <c:v>5873.9252997302856</c:v>
                </c:pt>
                <c:pt idx="9">
                  <c:v>5348.3972680619599</c:v>
                </c:pt>
                <c:pt idx="10">
                  <c:v>5902.415479710804</c:v>
                </c:pt>
              </c:numCache>
            </c:numRef>
          </c:val>
          <c:smooth val="1"/>
        </c:ser>
        <c:ser>
          <c:idx val="7"/>
          <c:order val="7"/>
          <c:tx>
            <c:strRef>
              <c:f>Table1!$CO$47</c:f>
              <c:strCache>
                <c:ptCount val="1"/>
                <c:pt idx="0">
                  <c:v>Social Work</c:v>
                </c:pt>
              </c:strCache>
            </c:strRef>
          </c:tx>
          <c:spPr>
            <a:ln w="25400">
              <a:solidFill>
                <a:srgbClr val="0000FF"/>
              </a:solidFill>
              <a:prstDash val="solid"/>
            </a:ln>
          </c:spPr>
          <c:marker>
            <c:symbol val="circle"/>
            <c:size val="10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cat>
            <c:strRef>
              <c:f>Table1!$CP$39:$CZ$39</c:f>
              <c:strCache>
                <c:ptCount val="11"/>
                <c:pt idx="0">
                  <c:v>2004-05</c:v>
                </c:pt>
                <c:pt idx="1">
                  <c:v>2005-06</c:v>
                </c:pt>
                <c:pt idx="2">
                  <c:v>2006-07</c:v>
                </c:pt>
                <c:pt idx="3">
                  <c:v>2007-08</c:v>
                </c:pt>
                <c:pt idx="4">
                  <c:v>2008-09</c:v>
                </c:pt>
                <c:pt idx="5">
                  <c:v>2009-10</c:v>
                </c:pt>
                <c:pt idx="6">
                  <c:v>2010-11</c:v>
                </c:pt>
                <c:pt idx="7">
                  <c:v>2011-12</c:v>
                </c:pt>
                <c:pt idx="8">
                  <c:v>2012-13</c:v>
                </c:pt>
                <c:pt idx="9">
                  <c:v>2013-14</c:v>
                </c:pt>
                <c:pt idx="10">
                  <c:v>est. 14-15</c:v>
                </c:pt>
              </c:strCache>
            </c:strRef>
          </c:cat>
          <c:val>
            <c:numRef>
              <c:f>Table1!$CP$47:$CZ$47</c:f>
              <c:numCache>
                <c:formatCode>"$"#,##0</c:formatCode>
                <c:ptCount val="11"/>
                <c:pt idx="0">
                  <c:v>4578.7439506406863</c:v>
                </c:pt>
                <c:pt idx="1">
                  <c:v>4071.122511096421</c:v>
                </c:pt>
                <c:pt idx="2">
                  <c:v>3940.7947787153407</c:v>
                </c:pt>
                <c:pt idx="3">
                  <c:v>4399.9916948237242</c:v>
                </c:pt>
                <c:pt idx="4">
                  <c:v>4960.2143642740539</c:v>
                </c:pt>
                <c:pt idx="5">
                  <c:v>4882.3271428429371</c:v>
                </c:pt>
                <c:pt idx="6">
                  <c:v>4906.3821889864848</c:v>
                </c:pt>
                <c:pt idx="7">
                  <c:v>4969.0557984105744</c:v>
                </c:pt>
                <c:pt idx="8">
                  <c:v>5111.0771522610376</c:v>
                </c:pt>
                <c:pt idx="9">
                  <c:v>5113.2505356869424</c:v>
                </c:pt>
                <c:pt idx="10">
                  <c:v>5691.6254950830244</c:v>
                </c:pt>
              </c:numCache>
            </c:numRef>
          </c:val>
          <c:smooth val="1"/>
        </c:ser>
        <c:ser>
          <c:idx val="8"/>
          <c:order val="8"/>
          <c:tx>
            <c:strRef>
              <c:f>Table1!$CO$48</c:f>
              <c:strCache>
                <c:ptCount val="1"/>
                <c:pt idx="0">
                  <c:v>JSGS</c:v>
                </c:pt>
              </c:strCache>
            </c:strRef>
          </c:tx>
          <c:spPr>
            <a:ln w="38100">
              <a:pattFill prst="pct75">
                <a:fgClr>
                  <a:srgbClr val="FF0000"/>
                </a:fgClr>
                <a:bgClr>
                  <a:srgbClr val="FFFFFF"/>
                </a:bgClr>
              </a:pattFill>
              <a:prstDash val="solid"/>
            </a:ln>
          </c:spPr>
          <c:marker>
            <c:symbol val="none"/>
          </c:marker>
          <c:cat>
            <c:strRef>
              <c:f>Table1!$CP$39:$CZ$39</c:f>
              <c:strCache>
                <c:ptCount val="11"/>
                <c:pt idx="0">
                  <c:v>2004-05</c:v>
                </c:pt>
                <c:pt idx="1">
                  <c:v>2005-06</c:v>
                </c:pt>
                <c:pt idx="2">
                  <c:v>2006-07</c:v>
                </c:pt>
                <c:pt idx="3">
                  <c:v>2007-08</c:v>
                </c:pt>
                <c:pt idx="4">
                  <c:v>2008-09</c:v>
                </c:pt>
                <c:pt idx="5">
                  <c:v>2009-10</c:v>
                </c:pt>
                <c:pt idx="6">
                  <c:v>2010-11</c:v>
                </c:pt>
                <c:pt idx="7">
                  <c:v>2011-12</c:v>
                </c:pt>
                <c:pt idx="8">
                  <c:v>2012-13</c:v>
                </c:pt>
                <c:pt idx="9">
                  <c:v>2013-14</c:v>
                </c:pt>
                <c:pt idx="10">
                  <c:v>est. 14-15</c:v>
                </c:pt>
              </c:strCache>
            </c:strRef>
          </c:cat>
          <c:val>
            <c:numRef>
              <c:f>Table1!$CP$48:$CZ$48</c:f>
              <c:numCache>
                <c:formatCode>General</c:formatCode>
                <c:ptCount val="11"/>
                <c:pt idx="2" formatCode="&quot;$&quot;#,##0">
                  <c:v>1731.5432463621248</c:v>
                </c:pt>
                <c:pt idx="3" formatCode="&quot;$&quot;#,##0">
                  <c:v>2538.0907028014326</c:v>
                </c:pt>
                <c:pt idx="4" formatCode="&quot;$&quot;#,##0">
                  <c:v>2662.0313131896723</c:v>
                </c:pt>
                <c:pt idx="5" formatCode="&quot;$&quot;#,##0">
                  <c:v>3085.281656185562</c:v>
                </c:pt>
                <c:pt idx="6" formatCode="&quot;$&quot;#,##0">
                  <c:v>4564.6480958921684</c:v>
                </c:pt>
                <c:pt idx="7" formatCode="&quot;$&quot;#,##0">
                  <c:v>4511.0372928891184</c:v>
                </c:pt>
                <c:pt idx="8" formatCode="&quot;$&quot;#,##0">
                  <c:v>5851.7156014411858</c:v>
                </c:pt>
                <c:pt idx="9" formatCode="&quot;$&quot;#,##0">
                  <c:v>5313.82673359828</c:v>
                </c:pt>
                <c:pt idx="10" formatCode="&quot;$&quot;#,##0">
                  <c:v>3954.6155491587247</c:v>
                </c:pt>
              </c:numCache>
            </c:numRef>
          </c:val>
          <c:smooth val="1"/>
        </c:ser>
        <c:ser>
          <c:idx val="9"/>
          <c:order val="9"/>
          <c:tx>
            <c:strRef>
              <c:f>Table1!$CO$49</c:f>
              <c:strCache>
                <c:ptCount val="1"/>
              </c:strCache>
            </c:strRef>
          </c:tx>
          <c:spPr>
            <a:ln w="63500">
              <a:prstDash val="solid"/>
            </a:ln>
          </c:spPr>
          <c:marker>
            <c:symbol val="none"/>
          </c:marker>
          <c:cat>
            <c:strRef>
              <c:f>Table1!$CP$39:$CZ$39</c:f>
              <c:strCache>
                <c:ptCount val="11"/>
                <c:pt idx="0">
                  <c:v>2004-05</c:v>
                </c:pt>
                <c:pt idx="1">
                  <c:v>2005-06</c:v>
                </c:pt>
                <c:pt idx="2">
                  <c:v>2006-07</c:v>
                </c:pt>
                <c:pt idx="3">
                  <c:v>2007-08</c:v>
                </c:pt>
                <c:pt idx="4">
                  <c:v>2008-09</c:v>
                </c:pt>
                <c:pt idx="5">
                  <c:v>2009-10</c:v>
                </c:pt>
                <c:pt idx="6">
                  <c:v>2010-11</c:v>
                </c:pt>
                <c:pt idx="7">
                  <c:v>2011-12</c:v>
                </c:pt>
                <c:pt idx="8">
                  <c:v>2012-13</c:v>
                </c:pt>
                <c:pt idx="9">
                  <c:v>2013-14</c:v>
                </c:pt>
                <c:pt idx="10">
                  <c:v>est. 14-15</c:v>
                </c:pt>
              </c:strCache>
            </c:strRef>
          </c:cat>
          <c:val>
            <c:numRef>
              <c:f>Table1!$CP$49:$CZ$49</c:f>
              <c:numCache>
                <c:formatCode>General</c:formatCode>
                <c:ptCount val="11"/>
                <c:pt idx="8" formatCode="&quot;$&quot;#,##0">
                  <c:v>0</c:v>
                </c:pt>
                <c:pt idx="9" formatCode="&quot;$&quot;#,##0">
                  <c:v>0</c:v>
                </c:pt>
                <c:pt idx="10" formatCode="&quot;$&quot;#,##0">
                  <c:v>0</c:v>
                </c:pt>
              </c:numCache>
            </c:numRef>
          </c:val>
        </c:ser>
        <c:ser>
          <c:idx val="10"/>
          <c:order val="10"/>
          <c:tx>
            <c:strRef>
              <c:f>Table1!$CO$50</c:f>
              <c:strCache>
                <c:ptCount val="1"/>
                <c:pt idx="0">
                  <c:v>U Regina Avg</c:v>
                </c:pt>
              </c:strCache>
            </c:strRef>
          </c:tx>
          <c:cat>
            <c:strRef>
              <c:f>Table1!$CP$39:$CZ$39</c:f>
              <c:strCache>
                <c:ptCount val="11"/>
                <c:pt idx="0">
                  <c:v>2004-05</c:v>
                </c:pt>
                <c:pt idx="1">
                  <c:v>2005-06</c:v>
                </c:pt>
                <c:pt idx="2">
                  <c:v>2006-07</c:v>
                </c:pt>
                <c:pt idx="3">
                  <c:v>2007-08</c:v>
                </c:pt>
                <c:pt idx="4">
                  <c:v>2008-09</c:v>
                </c:pt>
                <c:pt idx="5">
                  <c:v>2009-10</c:v>
                </c:pt>
                <c:pt idx="6">
                  <c:v>2010-11</c:v>
                </c:pt>
                <c:pt idx="7">
                  <c:v>2011-12</c:v>
                </c:pt>
                <c:pt idx="8">
                  <c:v>2012-13</c:v>
                </c:pt>
                <c:pt idx="9">
                  <c:v>2013-14</c:v>
                </c:pt>
                <c:pt idx="10">
                  <c:v>est. 14-15</c:v>
                </c:pt>
              </c:strCache>
            </c:strRef>
          </c:cat>
          <c:val>
            <c:numRef>
              <c:f>Table1!$CP$50:$CZ$50</c:f>
              <c:numCache>
                <c:formatCode>"$"#,##0</c:formatCode>
                <c:ptCount val="11"/>
                <c:pt idx="0">
                  <c:v>4614.8996541605948</c:v>
                </c:pt>
                <c:pt idx="1">
                  <c:v>4738.3194391615079</c:v>
                </c:pt>
                <c:pt idx="2">
                  <c:v>4777.2594254137648</c:v>
                </c:pt>
                <c:pt idx="3">
                  <c:v>5202.1826188466484</c:v>
                </c:pt>
                <c:pt idx="4">
                  <c:v>5470.0382314593062</c:v>
                </c:pt>
                <c:pt idx="5">
                  <c:v>5418.8009198552054</c:v>
                </c:pt>
                <c:pt idx="6">
                  <c:v>5665.2604057276649</c:v>
                </c:pt>
                <c:pt idx="7">
                  <c:v>5713.9650943731049</c:v>
                </c:pt>
                <c:pt idx="8">
                  <c:v>5489.9004191661616</c:v>
                </c:pt>
                <c:pt idx="9">
                  <c:v>5372.3055433553745</c:v>
                </c:pt>
                <c:pt idx="10">
                  <c:v>5854.0651645128401</c:v>
                </c:pt>
              </c:numCache>
            </c:numRef>
          </c:val>
        </c:ser>
        <c:marker val="1"/>
        <c:axId val="74720000"/>
        <c:axId val="74721920"/>
      </c:lineChart>
      <c:catAx>
        <c:axId val="7472000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CA"/>
                  <a:t>Budget Year</a:t>
                </a:r>
              </a:p>
            </c:rich>
          </c:tx>
          <c:layout>
            <c:manualLayout>
              <c:xMode val="edge"/>
              <c:yMode val="edge"/>
              <c:x val="0.48723636970127915"/>
              <c:y val="0.77977155474223703"/>
            </c:manualLayout>
          </c:layout>
          <c:spPr>
            <a:noFill/>
            <a:ln w="25400">
              <a:noFill/>
            </a:ln>
          </c:spPr>
        </c:title>
        <c:numFmt formatCode="#,##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721920"/>
        <c:crosses val="autoZero"/>
        <c:auto val="1"/>
        <c:lblAlgn val="ctr"/>
        <c:lblOffset val="100"/>
        <c:tickLblSkip val="1"/>
        <c:tickMarkSkip val="1"/>
      </c:catAx>
      <c:valAx>
        <c:axId val="74721920"/>
        <c:scaling>
          <c:orientation val="minMax"/>
          <c:max val="16000"/>
          <c:min val="2000"/>
        </c:scaling>
        <c:axPos val="l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92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CA"/>
                  <a:t>Buget $ per weighted FLE Student</a:t>
                </a:r>
                <a:r>
                  <a:rPr lang="en-CA" b="0"/>
                  <a:t> </a:t>
                </a:r>
              </a:p>
            </c:rich>
          </c:tx>
          <c:layout>
            <c:manualLayout>
              <c:xMode val="edge"/>
              <c:yMode val="edge"/>
              <c:x val="8.125890618187824E-3"/>
              <c:y val="0.24603047368669809"/>
            </c:manualLayout>
          </c:layout>
          <c:spPr>
            <a:noFill/>
            <a:ln w="25400">
              <a:noFill/>
            </a:ln>
          </c:spPr>
        </c:title>
        <c:numFmt formatCode="&quot;$&quot;#,##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720000"/>
        <c:crosses val="autoZero"/>
        <c:crossBetween val="between"/>
        <c:majorUnit val="2000"/>
        <c:minorUnit val="250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b"/>
      <c:legendEntry>
        <c:idx val="9"/>
        <c:delete val="1"/>
      </c:legendEntry>
      <c:layout>
        <c:manualLayout>
          <c:xMode val="edge"/>
          <c:yMode val="edge"/>
          <c:x val="0.15672375401235408"/>
          <c:y val="0.81674824198530105"/>
          <c:w val="0.77205932870431304"/>
          <c:h val="9.4399182098964307E-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71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CA"/>
  <c:chart>
    <c:title>
      <c:tx>
        <c:rich>
          <a:bodyPr/>
          <a:lstStyle/>
          <a:p>
            <a:pPr>
              <a:defRPr sz="3200" baseline="0">
                <a:solidFill>
                  <a:schemeClr val="bg1">
                    <a:lumMod val="50000"/>
                  </a:schemeClr>
                </a:solidFill>
              </a:defRPr>
            </a:pPr>
            <a:r>
              <a:rPr lang="en-CA" sz="3200" b="1" i="0" baseline="0" dirty="0" smtClean="0">
                <a:solidFill>
                  <a:srgbClr val="000000"/>
                </a:solidFill>
                <a:effectLst/>
              </a:rPr>
              <a:t>$207 </a:t>
            </a:r>
            <a:r>
              <a:rPr lang="en-CA" sz="3200" b="1" i="0" baseline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million</a:t>
            </a:r>
            <a:endParaRPr lang="en-CA" sz="3200" baseline="0" dirty="0">
              <a:solidFill>
                <a:schemeClr val="bg1">
                  <a:lumMod val="50000"/>
                </a:schemeClr>
              </a:solidFill>
              <a:effectLst/>
            </a:endParaRPr>
          </a:p>
        </c:rich>
      </c:tx>
      <c:layout>
        <c:manualLayout>
          <c:xMode val="edge"/>
          <c:yMode val="edge"/>
          <c:x val="0.59419937488729868"/>
          <c:y val="1.0950787401574799E-2"/>
        </c:manualLayout>
      </c:layout>
    </c:title>
    <c:view3D>
      <c:rotX val="30"/>
      <c:rotY val="70"/>
      <c:perspective val="30"/>
    </c:view3D>
    <c:plotArea>
      <c:layout>
        <c:manualLayout>
          <c:layoutTarget val="inner"/>
          <c:xMode val="edge"/>
          <c:yMode val="edge"/>
          <c:x val="0.11369317384945204"/>
          <c:y val="6.3150918635170569E-2"/>
          <c:w val="0.61460669992586803"/>
          <c:h val="0.73078149606299336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25"/>
          <c:dPt>
            <c:idx val="0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1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2"/>
            <c:spPr>
              <a:solidFill>
                <a:schemeClr val="accent6">
                  <a:lumMod val="75000"/>
                </a:schemeClr>
              </a:solidFill>
            </c:spPr>
          </c:dPt>
          <c:dLbls>
            <c:txPr>
              <a:bodyPr/>
              <a:lstStyle/>
              <a:p>
                <a:pPr>
                  <a:defRPr baseline="0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en-US"/>
              </a:p>
            </c:txPr>
            <c:dLblPos val="bestFit"/>
            <c:showVal val="1"/>
            <c:showLeaderLines val="1"/>
          </c:dLbls>
          <c:cat>
            <c:strRef>
              <c:f>Sheet1!$A$2:$A$6</c:f>
              <c:strCache>
                <c:ptCount val="5"/>
                <c:pt idx="0">
                  <c:v>Salaries and Benefits (70.5%)</c:v>
                </c:pt>
                <c:pt idx="1">
                  <c:v>Scholarships</c:v>
                </c:pt>
                <c:pt idx="2">
                  <c:v>Library Acquisitions</c:v>
                </c:pt>
                <c:pt idx="3">
                  <c:v>Utilities</c:v>
                </c:pt>
                <c:pt idx="4">
                  <c:v>Other</c:v>
                </c:pt>
              </c:strCache>
            </c:strRef>
          </c:cat>
          <c:val>
            <c:numRef>
              <c:f>Sheet1!$B$2:$B$6</c:f>
              <c:numCache>
                <c:formatCode>"$"#,##0.0</c:formatCode>
                <c:ptCount val="5"/>
                <c:pt idx="0">
                  <c:v>154.6</c:v>
                </c:pt>
                <c:pt idx="1">
                  <c:v>8.7000000000000011</c:v>
                </c:pt>
                <c:pt idx="2">
                  <c:v>2.9</c:v>
                </c:pt>
                <c:pt idx="3">
                  <c:v>7.7</c:v>
                </c:pt>
                <c:pt idx="4">
                  <c:v>33.1</c:v>
                </c:pt>
              </c:numCache>
            </c:numRef>
          </c:val>
        </c:ser>
        <c:dLbls>
          <c:showVal val="1"/>
        </c:dLbls>
      </c:pie3DChart>
    </c:plotArea>
    <c:legend>
      <c:legendPos val="r"/>
      <c:layout>
        <c:manualLayout>
          <c:xMode val="edge"/>
          <c:yMode val="edge"/>
          <c:x val="0.75254012305838935"/>
          <c:y val="0.11798344140805908"/>
          <c:w val="0.19616937739340001"/>
          <c:h val="0.65232379959858267"/>
        </c:manualLayout>
      </c:layout>
      <c:txPr>
        <a:bodyPr/>
        <a:lstStyle/>
        <a:p>
          <a:pPr>
            <a:defRPr sz="1800" baseline="0">
              <a:solidFill>
                <a:schemeClr val="bg1">
                  <a:lumMod val="50000"/>
                </a:schemeClr>
              </a:solidFill>
            </a:defRPr>
          </a:pPr>
          <a:endParaRPr lang="en-US"/>
        </a:p>
      </c:txPr>
    </c:legend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CA"/>
  <c:chart>
    <c:title>
      <c:tx>
        <c:rich>
          <a:bodyPr/>
          <a:lstStyle/>
          <a:p>
            <a:pPr>
              <a:defRPr sz="2800" baseline="0">
                <a:solidFill>
                  <a:schemeClr val="bg1">
                    <a:lumMod val="50000"/>
                  </a:schemeClr>
                </a:solidFill>
              </a:defRPr>
            </a:pPr>
            <a:r>
              <a:rPr lang="en-CA" sz="2800" baseline="0" dirty="0" smtClean="0">
                <a:solidFill>
                  <a:srgbClr val="000000"/>
                </a:solidFill>
              </a:rPr>
              <a:t>$207 </a:t>
            </a:r>
            <a:r>
              <a:rPr lang="en-CA" sz="2800" baseline="0" dirty="0" smtClean="0">
                <a:solidFill>
                  <a:schemeClr val="bg1">
                    <a:lumMod val="50000"/>
                  </a:schemeClr>
                </a:solidFill>
              </a:rPr>
              <a:t>million</a:t>
            </a:r>
            <a:endParaRPr lang="en-CA" sz="2800" baseline="0" dirty="0">
              <a:solidFill>
                <a:schemeClr val="bg1">
                  <a:lumMod val="50000"/>
                </a:schemeClr>
              </a:solidFill>
            </a:endParaRPr>
          </a:p>
        </c:rich>
      </c:tx>
      <c:layout>
        <c:manualLayout>
          <c:xMode val="edge"/>
          <c:yMode val="edge"/>
          <c:x val="0.57618341207349266"/>
          <c:y val="0.10758831666311999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19"/>
          <c:dLbls>
            <c:txPr>
              <a:bodyPr/>
              <a:lstStyle/>
              <a:p>
                <a:pPr>
                  <a:defRPr baseline="0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en-US"/>
              </a:p>
            </c:txPr>
            <c:dLblPos val="bestFit"/>
            <c:showVal val="1"/>
            <c:showLeaderLines val="1"/>
          </c:dLbls>
          <c:cat>
            <c:strRef>
              <c:f>Sheet1!$A$2:$A$5</c:f>
              <c:strCache>
                <c:ptCount val="4"/>
                <c:pt idx="0">
                  <c:v>Provincial Grant</c:v>
                </c:pt>
                <c:pt idx="1">
                  <c:v>Tuition/Fees</c:v>
                </c:pt>
                <c:pt idx="2">
                  <c:v>Cost Recoveries</c:v>
                </c:pt>
                <c:pt idx="3">
                  <c:v>Other</c:v>
                </c:pt>
              </c:strCache>
            </c:strRef>
          </c:cat>
          <c:val>
            <c:numRef>
              <c:f>Sheet1!$B$2:$B$5</c:f>
              <c:numCache>
                <c:formatCode>"$"#,##0.0</c:formatCode>
                <c:ptCount val="4"/>
                <c:pt idx="0">
                  <c:v>111.8</c:v>
                </c:pt>
                <c:pt idx="1">
                  <c:v>74.5</c:v>
                </c:pt>
                <c:pt idx="2">
                  <c:v>14.6</c:v>
                </c:pt>
                <c:pt idx="3">
                  <c:v>6.1999999999999966</c:v>
                </c:pt>
              </c:numCache>
            </c:numRef>
          </c:val>
        </c:ser>
        <c:dLbls>
          <c:showVal val="1"/>
        </c:dLbls>
      </c:pie3DChart>
    </c:plotArea>
    <c:legend>
      <c:legendPos val="r"/>
      <c:layout>
        <c:manualLayout>
          <c:xMode val="edge"/>
          <c:yMode val="edge"/>
          <c:x val="0.79111097112860773"/>
          <c:y val="0.17532435979286412"/>
          <c:w val="0.18362981627296601"/>
          <c:h val="0.63539937575370731"/>
        </c:manualLayout>
      </c:layout>
      <c:txPr>
        <a:bodyPr/>
        <a:lstStyle/>
        <a:p>
          <a:pPr>
            <a:defRPr sz="1600" baseline="0">
              <a:solidFill>
                <a:schemeClr val="bg1">
                  <a:lumMod val="50000"/>
                </a:schemeClr>
              </a:solidFill>
            </a:defRPr>
          </a:pPr>
          <a:endParaRPr lang="en-US"/>
        </a:p>
      </c:txPr>
    </c:legend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0.05556</cdr:x>
      <cdr:y>0.10264</cdr:y>
    </cdr:from>
    <cdr:to>
      <cdr:x>0.83421</cdr:x>
      <cdr:y>0.14736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457200" y="457200"/>
          <a:ext cx="6408000" cy="199209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0.25195</cdr:x>
      <cdr:y>0.06056</cdr:y>
    </cdr:from>
    <cdr:to>
      <cdr:x>0.25195</cdr:x>
      <cdr:y>0.08965</cdr:y>
    </cdr:to>
    <cdr:sp macro="" textlink="">
      <cdr:nvSpPr>
        <cdr:cNvPr id="3" name="TextBox 5"/>
        <cdr:cNvSpPr txBox="1"/>
      </cdr:nvSpPr>
      <cdr:spPr>
        <a:xfrm xmlns:a="http://schemas.openxmlformats.org/drawingml/2006/main">
          <a:off x="2152642" y="352446"/>
          <a:ext cx="0" cy="1692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lIns="0" tIns="0" rIns="0" bIns="0" rtlCol="0">
          <a:spAutoFit/>
        </a:bodyPr>
        <a:lstStyle xmlns:a="http://schemas.openxmlformats.org/drawingml/2006/main"/>
        <a:p xmlns:a="http://schemas.openxmlformats.org/drawingml/2006/main">
          <a:endParaRPr lang="en-CA" sz="1100" b="1" dirty="0"/>
        </a:p>
      </cdr:txBody>
    </cdr:sp>
  </cdr:relSizeAnchor>
  <cdr:relSizeAnchor xmlns:cdr="http://schemas.openxmlformats.org/drawingml/2006/chartDrawing">
    <cdr:from>
      <cdr:x>0.24303</cdr:x>
      <cdr:y>0.00327</cdr:y>
    </cdr:from>
    <cdr:to>
      <cdr:x>0.72517</cdr:x>
      <cdr:y>0.04093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076450" y="19050"/>
          <a:ext cx="4119333" cy="2191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lIns="0" tIns="0" rIns="0" bIns="0" rtlCol="0">
          <a:spAutoFit/>
        </a:bodyPr>
        <a:lstStyle xmlns:a="http://schemas.openxmlformats.org/drawingml/2006/main"/>
        <a:p xmlns:a="http://schemas.openxmlformats.org/drawingml/2006/main">
          <a:fld id="{FA0C6110-7C90-4455-B37E-3B63C66AEF6F}" type="TxLink">
            <a:rPr lang="en-US" sz="1400" b="1" i="0" u="none" strike="noStrike">
              <a:solidFill>
                <a:srgbClr val="000000"/>
              </a:solidFill>
              <a:latin typeface="Arialri"/>
            </a:rPr>
            <a:pPr/>
            <a:t>Graph B: Budget $ per weighted FLE, by Faculty</a:t>
          </a:fld>
          <a:endParaRPr lang="en-CA" sz="1400" b="1" dirty="0"/>
        </a:p>
      </cdr:txBody>
    </cdr:sp>
  </cdr:relSizeAnchor>
  <cdr:relSizeAnchor xmlns:cdr="http://schemas.openxmlformats.org/drawingml/2006/chartDrawing">
    <cdr:from>
      <cdr:x>0.09365</cdr:x>
      <cdr:y>0.93781</cdr:y>
    </cdr:from>
    <cdr:to>
      <cdr:x>0.95498</cdr:x>
      <cdr:y>0.9647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800100" y="5457825"/>
          <a:ext cx="7359194" cy="1565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tIns="0" bIns="0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000" b="0" i="0" baseline="0">
              <a:latin typeface="Calibri"/>
            </a:rPr>
            <a:t>source: K. </a:t>
          </a:r>
          <a:r>
            <a:rPr lang="en-US" sz="1000" b="0" i="0" baseline="0" dirty="0">
              <a:latin typeface="Calibri"/>
            </a:rPr>
            <a:t>O'Fee/K. Fortowsky; Office of Resource Planning, U Regina; </a:t>
          </a:r>
          <a:r>
            <a:rPr lang="en-US" sz="1000" b="1" i="0" baseline="0" dirty="0">
              <a:latin typeface="Calibri"/>
            </a:rPr>
            <a:t>March, 2015;  </a:t>
          </a:r>
          <a:r>
            <a:rPr lang="en-US" sz="1000" b="0" i="0" baseline="0" dirty="0">
              <a:latin typeface="Calibri"/>
            </a:rPr>
            <a:t>\URegina FLE Data for Budget Process SOURCE ...</a:t>
          </a:r>
          <a:r>
            <a:rPr lang="en-US" sz="1000" b="0" i="0" baseline="0" dirty="0" err="1">
              <a:latin typeface="Calibri"/>
            </a:rPr>
            <a:t>xlsx</a:t>
          </a:r>
          <a:endParaRPr lang="en-CA" sz="10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21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06" tIns="46504" rIns="93006" bIns="46504" numCol="1" anchor="t" anchorCtr="0" compatLnSpc="1">
            <a:prstTxWarp prst="textNoShape">
              <a:avLst/>
            </a:prstTxWarp>
          </a:bodyPr>
          <a:lstStyle>
            <a:lvl1pPr algn="l" defTabSz="930155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06" tIns="46504" rIns="93006" bIns="46504" numCol="1" anchor="t" anchorCtr="0" compatLnSpc="1">
            <a:prstTxWarp prst="textNoShape">
              <a:avLst/>
            </a:prstTxWarp>
          </a:bodyPr>
          <a:lstStyle>
            <a:lvl1pPr algn="r" defTabSz="930155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16974"/>
            <a:ext cx="30321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06" tIns="46504" rIns="93006" bIns="46504" numCol="1" anchor="b" anchorCtr="0" compatLnSpc="1">
            <a:prstTxWarp prst="textNoShape">
              <a:avLst/>
            </a:prstTxWarp>
          </a:bodyPr>
          <a:lstStyle>
            <a:lvl1pPr algn="l" defTabSz="930155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6974"/>
            <a:ext cx="30321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06" tIns="46504" rIns="93006" bIns="46504" numCol="1" anchor="b" anchorCtr="0" compatLnSpc="1">
            <a:prstTxWarp prst="textNoShape">
              <a:avLst/>
            </a:prstTxWarp>
          </a:bodyPr>
          <a:lstStyle>
            <a:lvl1pPr algn="r" defTabSz="930155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50AAA57-3929-4A8F-9B8F-5B4E389FDF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556018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21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06" tIns="46504" rIns="93006" bIns="46504" numCol="1" anchor="t" anchorCtr="0" compatLnSpc="1">
            <a:prstTxWarp prst="textNoShape">
              <a:avLst/>
            </a:prstTxWarp>
          </a:bodyPr>
          <a:lstStyle>
            <a:lvl1pPr algn="l" defTabSz="930155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06" tIns="46504" rIns="93006" bIns="46504" numCol="1" anchor="t" anchorCtr="0" compatLnSpc="1">
            <a:prstTxWarp prst="textNoShape">
              <a:avLst/>
            </a:prstTxWarp>
          </a:bodyPr>
          <a:lstStyle>
            <a:lvl1pPr algn="r" defTabSz="930155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3738"/>
            <a:ext cx="4641850" cy="3482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06" tIns="46504" rIns="93006" bIns="465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16974"/>
            <a:ext cx="30321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06" tIns="46504" rIns="93006" bIns="46504" numCol="1" anchor="b" anchorCtr="0" compatLnSpc="1">
            <a:prstTxWarp prst="textNoShape">
              <a:avLst/>
            </a:prstTxWarp>
          </a:bodyPr>
          <a:lstStyle>
            <a:lvl1pPr algn="l" defTabSz="930155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6974"/>
            <a:ext cx="30321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06" tIns="46504" rIns="93006" bIns="46504" numCol="1" anchor="b" anchorCtr="0" compatLnSpc="1">
            <a:prstTxWarp prst="textNoShape">
              <a:avLst/>
            </a:prstTxWarp>
          </a:bodyPr>
          <a:lstStyle>
            <a:lvl1pPr algn="r" defTabSz="930155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F28D073-3D59-466A-B57D-B7DFEAE26D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833257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28D073-3D59-466A-B57D-B7DFEAE26D1C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909929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28D073-3D59-466A-B57D-B7DFEAE26D1C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22396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28D073-3D59-466A-B57D-B7DFEAE26D1C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2880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1"/>
          <p:cNvGrpSpPr>
            <a:grpSpLocks/>
          </p:cNvGrpSpPr>
          <p:nvPr userDrawn="1"/>
        </p:nvGrpSpPr>
        <p:grpSpPr bwMode="auto">
          <a:xfrm>
            <a:off x="0" y="6096000"/>
            <a:ext cx="9144000" cy="762000"/>
            <a:chOff x="0" y="3840"/>
            <a:chExt cx="5760" cy="480"/>
          </a:xfrm>
        </p:grpSpPr>
        <p:sp>
          <p:nvSpPr>
            <p:cNvPr id="5" name="Rectangle 4"/>
            <p:cNvSpPr>
              <a:spLocks noChangeArrowheads="1"/>
            </p:cNvSpPr>
            <p:nvPr userDrawn="1"/>
          </p:nvSpPr>
          <p:spPr bwMode="auto">
            <a:xfrm>
              <a:off x="0" y="3840"/>
              <a:ext cx="5760" cy="480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 dirty="0">
                <a:latin typeface="Verdana" pitchFamily="34" charset="0"/>
                <a:cs typeface="Arial" charset="0"/>
              </a:endParaRPr>
            </a:p>
          </p:txBody>
        </p:sp>
        <p:pic>
          <p:nvPicPr>
            <p:cNvPr id="6" name="Picture 12" descr="UReginaWhite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6" y="3877"/>
              <a:ext cx="912" cy="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Line 14"/>
            <p:cNvSpPr>
              <a:spLocks noChangeShapeType="1"/>
            </p:cNvSpPr>
            <p:nvPr userDrawn="1"/>
          </p:nvSpPr>
          <p:spPr bwMode="auto">
            <a:xfrm>
              <a:off x="1056" y="403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1800" dirty="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8" name="Text Box 15"/>
            <p:cNvSpPr txBox="1">
              <a:spLocks noChangeArrowheads="1"/>
            </p:cNvSpPr>
            <p:nvPr userDrawn="1"/>
          </p:nvSpPr>
          <p:spPr bwMode="auto">
            <a:xfrm>
              <a:off x="1104" y="4003"/>
              <a:ext cx="100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 sz="1200" dirty="0">
                <a:latin typeface="Helvetica" pitchFamily="34" charset="0"/>
                <a:cs typeface="Arial" charset="0"/>
              </a:endParaRPr>
            </a:p>
          </p:txBody>
        </p:sp>
      </p:grpSp>
      <p:sp>
        <p:nvSpPr>
          <p:cNvPr id="9" name="Line 16"/>
          <p:cNvSpPr>
            <a:spLocks noChangeShapeType="1"/>
          </p:cNvSpPr>
          <p:nvPr userDrawn="1"/>
        </p:nvSpPr>
        <p:spPr bwMode="auto">
          <a:xfrm>
            <a:off x="4572000" y="914400"/>
            <a:ext cx="0" cy="4419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800" dirty="0">
              <a:latin typeface="Verdana" pitchFamily="34" charset="0"/>
              <a:cs typeface="Arial" charset="0"/>
            </a:endParaRPr>
          </a:p>
        </p:txBody>
      </p:sp>
      <p:sp>
        <p:nvSpPr>
          <p:cNvPr id="10" name="Text Box 18"/>
          <p:cNvSpPr txBox="1">
            <a:spLocks noChangeArrowheads="1"/>
          </p:cNvSpPr>
          <p:nvPr userDrawn="1"/>
        </p:nvSpPr>
        <p:spPr bwMode="auto">
          <a:xfrm>
            <a:off x="4876800" y="838200"/>
            <a:ext cx="38862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CA" sz="3600" dirty="0">
                <a:solidFill>
                  <a:srgbClr val="000000"/>
                </a:solidFill>
                <a:latin typeface="News Gothic MT Std" pitchFamily="34" charset="0"/>
                <a:cs typeface="Arial" charset="0"/>
              </a:rPr>
              <a:t>Realize. It </a:t>
            </a:r>
            <a:r>
              <a:rPr lang="en-CA" sz="3600" dirty="0">
                <a:solidFill>
                  <a:srgbClr val="F2B32A"/>
                </a:solidFill>
                <a:latin typeface="News Gothic MT Std" pitchFamily="34" charset="0"/>
                <a:cs typeface="Arial" charset="0"/>
              </a:rPr>
              <a:t>starts </a:t>
            </a:r>
            <a:r>
              <a:rPr lang="en-CA" sz="3600" dirty="0">
                <a:solidFill>
                  <a:srgbClr val="000000"/>
                </a:solidFill>
                <a:latin typeface="News Gothic MT Std" pitchFamily="34" charset="0"/>
                <a:cs typeface="Arial" charset="0"/>
              </a:rPr>
              <a:t>with you.</a:t>
            </a:r>
            <a:r>
              <a:rPr lang="en-CA" sz="2400" dirty="0">
                <a:latin typeface="News Gothic MT Std" pitchFamily="34" charset="0"/>
                <a:cs typeface="Arial" charset="0"/>
              </a:rPr>
              <a:t> </a:t>
            </a:r>
            <a:endParaRPr lang="en-US" sz="2400" dirty="0">
              <a:latin typeface="News Gothic MT Std" pitchFamily="34" charset="0"/>
              <a:cs typeface="Arial" charset="0"/>
            </a:endParaRPr>
          </a:p>
        </p:txBody>
      </p:sp>
      <p:sp>
        <p:nvSpPr>
          <p:cNvPr id="11" name="Rectangle 23"/>
          <p:cNvSpPr>
            <a:spLocks noChangeArrowheads="1"/>
          </p:cNvSpPr>
          <p:nvPr userDrawn="1"/>
        </p:nvSpPr>
        <p:spPr bwMode="auto">
          <a:xfrm>
            <a:off x="4876800" y="20574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rgbClr val="000000"/>
              </a:buClr>
              <a:buFont typeface="Wingdings" pitchFamily="2" charset="2"/>
              <a:buNone/>
              <a:defRPr/>
            </a:pPr>
            <a:endParaRPr lang="en-US" sz="1200" b="1" dirty="0">
              <a:solidFill>
                <a:srgbClr val="000000"/>
              </a:solidFill>
              <a:latin typeface="News Gothic MT Std" pitchFamily="34" charset="0"/>
              <a:cs typeface="Arial" charset="0"/>
            </a:endParaRP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685800"/>
            <a:ext cx="4038600" cy="212725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270250"/>
            <a:ext cx="3962400" cy="22098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200"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886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2B34D95F-0EB3-42DA-8EDD-5C1E75A15A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4A0D9-C1EB-4729-A7AE-5CA648CC2B51}" type="slidenum">
              <a:rPr lang="en-US"/>
              <a:pPr>
                <a:defRPr/>
              </a:pPr>
              <a:t>‹#›</a:t>
            </a:fld>
            <a:endParaRPr lang="en-US" dirty="0"/>
          </a:p>
          <a:p>
            <a:pPr>
              <a:defRPr/>
            </a:pPr>
            <a:r>
              <a:rPr lang="en-US" dirty="0"/>
              <a:t>11/6/2009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7499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7499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88BD1-C0B2-445B-B24D-B61257781481}" type="slidenum">
              <a:rPr lang="en-US"/>
              <a:pPr>
                <a:defRPr/>
              </a:pPr>
              <a:t>‹#›</a:t>
            </a:fld>
            <a:endParaRPr lang="en-US" dirty="0"/>
          </a:p>
          <a:p>
            <a:pPr>
              <a:defRPr/>
            </a:pPr>
            <a:r>
              <a:rPr lang="en-US" dirty="0"/>
              <a:t>11/6/2009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54525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1F0224-C864-4B0D-9EF8-31BC68BE2479}" type="slidenum">
              <a:rPr lang="en-US"/>
              <a:pPr>
                <a:defRPr/>
              </a:pPr>
              <a:t>‹#›</a:t>
            </a:fld>
            <a:endParaRPr lang="en-US" dirty="0"/>
          </a:p>
          <a:p>
            <a:pPr>
              <a:defRPr/>
            </a:pPr>
            <a:r>
              <a:rPr lang="en-US" dirty="0"/>
              <a:t>11/6/2009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54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4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8103C-79BB-48EE-AB08-FCB25306B7FA}" type="slidenum">
              <a:rPr lang="en-US"/>
              <a:pPr>
                <a:defRPr/>
              </a:pPr>
              <a:t>‹#›</a:t>
            </a:fld>
            <a:endParaRPr lang="en-US" dirty="0"/>
          </a:p>
          <a:p>
            <a:pPr>
              <a:defRPr/>
            </a:pPr>
            <a:r>
              <a:rPr lang="en-US" dirty="0"/>
              <a:t>11/6/2009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42DF727-8B36-42F4-9B4C-2925353FBC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314F9C-8EF6-45F8-9297-274EBECE9781}" type="slidenum">
              <a:rPr lang="en-US"/>
              <a:pPr>
                <a:defRPr/>
              </a:pPr>
              <a:t>‹#›</a:t>
            </a:fld>
            <a:endParaRPr lang="en-US" dirty="0"/>
          </a:p>
          <a:p>
            <a:pPr>
              <a:defRPr/>
            </a:pPr>
            <a:r>
              <a:rPr lang="en-US" dirty="0"/>
              <a:t>11/6/2009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477F3-EAFB-4873-B2EC-8460CC917612}" type="slidenum">
              <a:rPr lang="en-US"/>
              <a:pPr>
                <a:defRPr/>
              </a:pPr>
              <a:t>‹#›</a:t>
            </a:fld>
            <a:endParaRPr lang="en-US" dirty="0"/>
          </a:p>
          <a:p>
            <a:pPr>
              <a:defRPr/>
            </a:pPr>
            <a:r>
              <a:rPr lang="en-US" dirty="0"/>
              <a:t>11/6/2009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C94721-0085-4E12-9F12-174AD06DDE99}" type="slidenum">
              <a:rPr lang="en-US"/>
              <a:pPr>
                <a:defRPr/>
              </a:pPr>
              <a:t>‹#›</a:t>
            </a:fld>
            <a:endParaRPr lang="en-US" dirty="0"/>
          </a:p>
          <a:p>
            <a:pPr>
              <a:defRPr/>
            </a:pPr>
            <a:r>
              <a:rPr lang="en-US" dirty="0"/>
              <a:t>11/6/2009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D047E-3D38-400C-B802-7EC86FB3660C}" type="slidenum">
              <a:rPr lang="en-US"/>
              <a:pPr>
                <a:defRPr/>
              </a:pPr>
              <a:t>‹#›</a:t>
            </a:fld>
            <a:endParaRPr lang="en-US" dirty="0"/>
          </a:p>
          <a:p>
            <a:pPr>
              <a:defRPr/>
            </a:pPr>
            <a:r>
              <a:rPr lang="en-US" dirty="0"/>
              <a:t>11/6/2009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DEFD89-FE75-4A66-A171-6C2DB807A887}" type="slidenum">
              <a:rPr lang="en-US"/>
              <a:pPr>
                <a:defRPr/>
              </a:pPr>
              <a:t>‹#›</a:t>
            </a:fld>
            <a:endParaRPr lang="en-US" dirty="0"/>
          </a:p>
          <a:p>
            <a:pPr>
              <a:defRPr/>
            </a:pPr>
            <a:r>
              <a:rPr lang="en-US" dirty="0"/>
              <a:t>11/6/2009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F5FAF7-3AFF-4846-A60E-9996966A4F61}" type="slidenum">
              <a:rPr lang="en-US"/>
              <a:pPr>
                <a:defRPr/>
              </a:pPr>
              <a:t>‹#›</a:t>
            </a:fld>
            <a:endParaRPr lang="en-US" dirty="0"/>
          </a:p>
          <a:p>
            <a:pPr>
              <a:defRPr/>
            </a:pPr>
            <a:r>
              <a:rPr lang="en-US" dirty="0"/>
              <a:t>11/6/2009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8EBCF-C175-4AFA-A0F8-849CE0E81AFF}" type="slidenum">
              <a:rPr lang="en-US"/>
              <a:pPr>
                <a:defRPr/>
              </a:pPr>
              <a:t>‹#›</a:t>
            </a:fld>
            <a:endParaRPr lang="en-US" dirty="0"/>
          </a:p>
          <a:p>
            <a:pPr>
              <a:defRPr/>
            </a:pPr>
            <a:r>
              <a:rPr lang="en-US" dirty="0"/>
              <a:t>11/6/2009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100000">
              <a:schemeClr val="tx1">
                <a:gamma/>
                <a:shade val="8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4"/>
          <p:cNvGrpSpPr>
            <a:grpSpLocks/>
          </p:cNvGrpSpPr>
          <p:nvPr/>
        </p:nvGrpSpPr>
        <p:grpSpPr bwMode="auto">
          <a:xfrm>
            <a:off x="0" y="6096000"/>
            <a:ext cx="9144000" cy="762000"/>
            <a:chOff x="0" y="3840"/>
            <a:chExt cx="5760" cy="480"/>
          </a:xfrm>
        </p:grpSpPr>
        <p:sp>
          <p:nvSpPr>
            <p:cNvPr id="24591" name="Rectangle 15"/>
            <p:cNvSpPr>
              <a:spLocks noChangeArrowheads="1"/>
            </p:cNvSpPr>
            <p:nvPr userDrawn="1"/>
          </p:nvSpPr>
          <p:spPr bwMode="auto">
            <a:xfrm>
              <a:off x="0" y="3840"/>
              <a:ext cx="5760" cy="480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 dirty="0">
                <a:latin typeface="Verdana" pitchFamily="34" charset="0"/>
                <a:cs typeface="Arial" charset="0"/>
              </a:endParaRPr>
            </a:p>
          </p:txBody>
        </p:sp>
        <p:pic>
          <p:nvPicPr>
            <p:cNvPr id="1034" name="Picture 16" descr="UReginaWhite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96" y="3877"/>
              <a:ext cx="912" cy="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593" name="Line 17"/>
            <p:cNvSpPr>
              <a:spLocks noChangeShapeType="1"/>
            </p:cNvSpPr>
            <p:nvPr userDrawn="1"/>
          </p:nvSpPr>
          <p:spPr bwMode="auto">
            <a:xfrm>
              <a:off x="1056" y="403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1800" dirty="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24594" name="Text Box 18"/>
            <p:cNvSpPr txBox="1">
              <a:spLocks noChangeArrowheads="1"/>
            </p:cNvSpPr>
            <p:nvPr userDrawn="1"/>
          </p:nvSpPr>
          <p:spPr bwMode="auto">
            <a:xfrm>
              <a:off x="1104" y="4003"/>
              <a:ext cx="100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 sz="1200" dirty="0">
                <a:latin typeface="News Gothic MT Std" pitchFamily="34" charset="0"/>
                <a:cs typeface="Arial" charset="0"/>
              </a:endParaRPr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45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124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latin typeface="Verdana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595" name="Line 19"/>
          <p:cNvSpPr>
            <a:spLocks noChangeShapeType="1"/>
          </p:cNvSpPr>
          <p:nvPr/>
        </p:nvSpPr>
        <p:spPr bwMode="auto">
          <a:xfrm>
            <a:off x="457200" y="1447800"/>
            <a:ext cx="830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800" dirty="0">
              <a:latin typeface="Verdana" pitchFamily="34" charset="0"/>
              <a:cs typeface="Arial" charset="0"/>
            </a:endParaRPr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>
            <a:off x="457200" y="1066800"/>
            <a:ext cx="8305800" cy="0"/>
          </a:xfrm>
          <a:prstGeom prst="line">
            <a:avLst/>
          </a:prstGeom>
          <a:noFill/>
          <a:ln w="76200" cmpd="tri">
            <a:solidFill>
              <a:srgbClr val="F2B32A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800" dirty="0">
              <a:latin typeface="Verdana" pitchFamily="34" charset="0"/>
              <a:cs typeface="Arial" charset="0"/>
            </a:endParaRP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B6284423-AE16-42A6-94B0-EC4FF0BFD59B}" type="slidenum">
              <a:rPr lang="en-US"/>
              <a:pPr>
                <a:defRPr/>
              </a:pPr>
              <a:t>‹#›</a:t>
            </a:fld>
            <a:endParaRPr lang="en-US" dirty="0"/>
          </a:p>
          <a:p>
            <a:pPr>
              <a:defRPr/>
            </a:pPr>
            <a:r>
              <a:rPr lang="en-US" dirty="0"/>
              <a:t>11/6/2009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0" r:id="rId3"/>
    <p:sldLayoutId id="2147483679" r:id="rId4"/>
    <p:sldLayoutId id="2147483678" r:id="rId5"/>
    <p:sldLayoutId id="2147483677" r:id="rId6"/>
    <p:sldLayoutId id="2147483676" r:id="rId7"/>
    <p:sldLayoutId id="2147483675" r:id="rId8"/>
    <p:sldLayoutId id="2147483674" r:id="rId9"/>
    <p:sldLayoutId id="2147483673" r:id="rId10"/>
    <p:sldLayoutId id="2147483672" r:id="rId11"/>
    <p:sldLayoutId id="2147483671" r:id="rId12"/>
    <p:sldLayoutId id="2147483670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News Gothic MT Std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News Gothic MT Std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News Gothic MT Std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News Gothic MT Std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News Gothic MT Std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News Gothic MT Std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News Gothic MT Std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News Gothic MT Std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Font typeface="Wingdings" pitchFamily="2" charset="2"/>
        <a:buChar char="q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Font typeface="Wingdings" pitchFamily="2" charset="2"/>
        <a:buChar char="§"/>
        <a:defRPr sz="2200">
          <a:solidFill>
            <a:srgbClr val="000000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Font typeface="Wingdings" pitchFamily="2" charset="2"/>
        <a:buChar char="§"/>
        <a:defRPr sz="2000">
          <a:solidFill>
            <a:srgbClr val="000000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Font typeface="Wingdings" pitchFamily="2" charset="2"/>
        <a:buChar char="§"/>
        <a:defRPr>
          <a:solidFill>
            <a:srgbClr val="000000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Font typeface="Wingdings" pitchFamily="2" charset="2"/>
        <a:buChar char="§"/>
        <a:defRPr>
          <a:solidFill>
            <a:srgbClr val="000000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0000"/>
        </a:buClr>
        <a:buFont typeface="Wingdings" pitchFamily="2" charset="2"/>
        <a:buChar char="§"/>
        <a:defRPr>
          <a:solidFill>
            <a:srgbClr val="000000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0000"/>
        </a:buClr>
        <a:buFont typeface="Wingdings" pitchFamily="2" charset="2"/>
        <a:buChar char="§"/>
        <a:defRPr>
          <a:solidFill>
            <a:srgbClr val="000000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0000"/>
        </a:buClr>
        <a:buFont typeface="Wingdings" pitchFamily="2" charset="2"/>
        <a:buChar char="§"/>
        <a:defRPr>
          <a:solidFill>
            <a:srgbClr val="000000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0000"/>
        </a:buClr>
        <a:buFont typeface="Wingdings" pitchFamily="2" charset="2"/>
        <a:buChar char="§"/>
        <a:defRPr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budget@uregina.ca" TargetMode="External"/><Relationship Id="rId2" Type="http://schemas.openxmlformats.org/officeDocument/2006/relationships/hyperlink" Target="http://www.uregina.ca/orp/budget/2015-16-budget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609600"/>
            <a:ext cx="4038600" cy="5181600"/>
          </a:xfrm>
        </p:spPr>
        <p:txBody>
          <a:bodyPr/>
          <a:lstStyle/>
          <a:p>
            <a:pPr eaLnBrk="1" hangingPunct="1"/>
            <a:r>
              <a:rPr lang="en-CA" sz="4400" b="1" dirty="0" smtClean="0"/>
              <a:t/>
            </a:r>
            <a:br>
              <a:rPr lang="en-CA" sz="4400" b="1" dirty="0" smtClean="0"/>
            </a:br>
            <a:r>
              <a:rPr lang="en-CA" sz="2400" b="1" dirty="0" smtClean="0">
                <a:latin typeface="Calibri"/>
                <a:cs typeface="Calibri"/>
              </a:rPr>
              <a:t/>
            </a:r>
            <a:br>
              <a:rPr lang="en-CA" sz="2400" b="1" dirty="0" smtClean="0">
                <a:latin typeface="Calibri"/>
                <a:cs typeface="Calibri"/>
              </a:rPr>
            </a:br>
            <a:r>
              <a:rPr lang="en-CA" sz="2000" b="1" i="1" dirty="0" smtClean="0">
                <a:latin typeface="Calibri"/>
                <a:cs typeface="Calibri"/>
              </a:rPr>
              <a:t>The Operating Grant and Shifting Patterns of Student Demand</a:t>
            </a:r>
            <a:r>
              <a:rPr lang="en-CA" sz="2000" b="1" i="1" dirty="0">
                <a:latin typeface="Calibri"/>
                <a:cs typeface="Calibri"/>
              </a:rPr>
              <a:t/>
            </a:r>
            <a:br>
              <a:rPr lang="en-CA" sz="2000" b="1" i="1" dirty="0">
                <a:latin typeface="Calibri"/>
                <a:cs typeface="Calibri"/>
              </a:rPr>
            </a:br>
            <a:r>
              <a:rPr lang="en-CA" sz="2000" b="1" dirty="0" smtClean="0">
                <a:latin typeface="Calibri"/>
                <a:cs typeface="Calibri"/>
              </a:rPr>
              <a:t/>
            </a:r>
            <a:br>
              <a:rPr lang="en-CA" sz="2000" b="1" dirty="0" smtClean="0">
                <a:latin typeface="Calibri"/>
                <a:cs typeface="Calibri"/>
              </a:rPr>
            </a:br>
            <a:r>
              <a:rPr lang="en-CA" sz="2000" b="1" i="1" dirty="0" smtClean="0">
                <a:latin typeface="Calibri"/>
                <a:cs typeface="Calibri"/>
              </a:rPr>
              <a:t>Implications for Academic Planning</a:t>
            </a:r>
            <a:r>
              <a:rPr lang="en-CA" sz="2000" b="1" dirty="0" smtClean="0">
                <a:latin typeface="Calibri"/>
                <a:cs typeface="Calibri"/>
              </a:rPr>
              <a:t/>
            </a:r>
            <a:br>
              <a:rPr lang="en-CA" sz="2000" b="1" dirty="0" smtClean="0">
                <a:latin typeface="Calibri"/>
                <a:cs typeface="Calibri"/>
              </a:rPr>
            </a:br>
            <a:r>
              <a:rPr lang="en-CA" sz="2000" b="1" dirty="0" smtClean="0">
                <a:latin typeface="Calibri"/>
                <a:cs typeface="Calibri"/>
              </a:rPr>
              <a:t/>
            </a:r>
            <a:br>
              <a:rPr lang="en-CA" sz="2000" b="1" dirty="0" smtClean="0">
                <a:latin typeface="Calibri"/>
                <a:cs typeface="Calibri"/>
              </a:rPr>
            </a:br>
            <a:r>
              <a:rPr lang="en-CA" sz="2000" b="1" dirty="0" smtClean="0">
                <a:latin typeface="Calibri"/>
                <a:cs typeface="Calibri"/>
              </a:rPr>
              <a:t/>
            </a:r>
            <a:br>
              <a:rPr lang="en-CA" sz="2000" b="1" dirty="0" smtClean="0">
                <a:latin typeface="Calibri"/>
                <a:cs typeface="Calibri"/>
              </a:rPr>
            </a:br>
            <a:r>
              <a:rPr lang="en-CA" sz="1400" b="1" dirty="0" smtClean="0">
                <a:latin typeface="Calibri"/>
                <a:cs typeface="Calibri"/>
              </a:rPr>
              <a:t>Thomas Chase</a:t>
            </a:r>
            <a:br>
              <a:rPr lang="en-CA" sz="1400" b="1" dirty="0" smtClean="0">
                <a:latin typeface="Calibri"/>
                <a:cs typeface="Calibri"/>
              </a:rPr>
            </a:br>
            <a:r>
              <a:rPr lang="en-CA" sz="1400" b="1" dirty="0" smtClean="0">
                <a:latin typeface="Calibri"/>
                <a:cs typeface="Calibri"/>
              </a:rPr>
              <a:t>Provost and Vice-President (Academic)</a:t>
            </a:r>
            <a:r>
              <a:rPr lang="en-CA" sz="1400" b="1" dirty="0">
                <a:latin typeface="Calibri"/>
                <a:cs typeface="Calibri"/>
              </a:rPr>
              <a:t/>
            </a:r>
            <a:br>
              <a:rPr lang="en-CA" sz="1400" b="1" dirty="0">
                <a:latin typeface="Calibri"/>
                <a:cs typeface="Calibri"/>
              </a:rPr>
            </a:br>
            <a:r>
              <a:rPr lang="en-CA" sz="2000" b="1" dirty="0" smtClean="0">
                <a:latin typeface="Calibri"/>
                <a:cs typeface="Calibri"/>
              </a:rPr>
              <a:t/>
            </a:r>
            <a:br>
              <a:rPr lang="en-CA" sz="2000" b="1" dirty="0" smtClean="0">
                <a:latin typeface="Calibri"/>
                <a:cs typeface="Calibri"/>
              </a:rPr>
            </a:br>
            <a:r>
              <a:rPr lang="en-CA" sz="2000" b="1" dirty="0" smtClean="0">
                <a:latin typeface="Calibri"/>
                <a:cs typeface="Calibri"/>
              </a:rPr>
              <a:t>University of Regina Senate</a:t>
            </a:r>
            <a:r>
              <a:rPr lang="en-CA" sz="2000" b="1" dirty="0">
                <a:latin typeface="Calibri"/>
                <a:cs typeface="Calibri"/>
              </a:rPr>
              <a:t/>
            </a:r>
            <a:br>
              <a:rPr lang="en-CA" sz="2000" b="1" dirty="0">
                <a:latin typeface="Calibri"/>
                <a:cs typeface="Calibri"/>
              </a:rPr>
            </a:br>
            <a:r>
              <a:rPr lang="en-CA" sz="2000" b="1" dirty="0" smtClean="0">
                <a:latin typeface="Calibri"/>
                <a:cs typeface="Calibri"/>
              </a:rPr>
              <a:t>3 June 2015</a:t>
            </a:r>
            <a:r>
              <a:rPr lang="en-CA" sz="2000" b="1" dirty="0" smtClean="0"/>
              <a:t/>
            </a:r>
            <a:br>
              <a:rPr lang="en-CA" sz="2000" b="1" dirty="0" smtClean="0"/>
            </a:br>
            <a:r>
              <a:rPr lang="en-CA" sz="2000" b="1" dirty="0"/>
              <a:t/>
            </a:r>
            <a:br>
              <a:rPr lang="en-CA" sz="2000" b="1" dirty="0"/>
            </a:br>
            <a:r>
              <a:rPr lang="en-CA" sz="2000" b="1" dirty="0" smtClean="0"/>
              <a:t/>
            </a:r>
            <a:br>
              <a:rPr lang="en-CA" sz="2000" b="1" dirty="0" smtClean="0"/>
            </a:b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Tenure-track appointments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42DF727-8B36-42F4-9B4C-2925353FBC7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68328686"/>
              </p:ext>
            </p:extLst>
          </p:nvPr>
        </p:nvGraphicFramePr>
        <p:xfrm>
          <a:off x="914400" y="1219200"/>
          <a:ext cx="3200400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752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Year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Number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0000"/>
                          </a:solidFill>
                        </a:rPr>
                        <a:t>2014</a:t>
                      </a:r>
                      <a:endParaRPr lang="en-US" sz="2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0000"/>
                          </a:solidFill>
                        </a:rPr>
                        <a:t>417</a:t>
                      </a:r>
                      <a:endParaRPr lang="en-US" sz="2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0000"/>
                          </a:solidFill>
                        </a:rPr>
                        <a:t>2013</a:t>
                      </a:r>
                      <a:endParaRPr lang="en-US" sz="2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0000"/>
                          </a:solidFill>
                        </a:rPr>
                        <a:t>408</a:t>
                      </a:r>
                      <a:endParaRPr lang="en-US" sz="2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0000"/>
                          </a:solidFill>
                        </a:rPr>
                        <a:t>2012</a:t>
                      </a:r>
                      <a:endParaRPr lang="en-US" sz="2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0000"/>
                          </a:solidFill>
                        </a:rPr>
                        <a:t>405</a:t>
                      </a:r>
                      <a:endParaRPr lang="en-US" sz="2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0000"/>
                          </a:solidFill>
                        </a:rPr>
                        <a:t>2011</a:t>
                      </a:r>
                      <a:endParaRPr lang="en-US" sz="2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0000"/>
                          </a:solidFill>
                        </a:rPr>
                        <a:t>399</a:t>
                      </a:r>
                      <a:endParaRPr lang="en-US" sz="2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0000"/>
                          </a:solidFill>
                        </a:rPr>
                        <a:t>2010</a:t>
                      </a:r>
                      <a:endParaRPr lang="en-US" sz="2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0000"/>
                          </a:solidFill>
                        </a:rPr>
                        <a:t>391</a:t>
                      </a:r>
                      <a:endParaRPr lang="en-US" sz="2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0000"/>
                          </a:solidFill>
                        </a:rPr>
                        <a:t>2009</a:t>
                      </a:r>
                      <a:endParaRPr lang="en-US" sz="2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0000"/>
                          </a:solidFill>
                        </a:rPr>
                        <a:t>398</a:t>
                      </a:r>
                      <a:endParaRPr lang="en-US" sz="2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0000"/>
                          </a:solidFill>
                        </a:rPr>
                        <a:t>2008</a:t>
                      </a:r>
                      <a:endParaRPr lang="en-US" sz="2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0000"/>
                          </a:solidFill>
                        </a:rPr>
                        <a:t>384</a:t>
                      </a:r>
                      <a:endParaRPr lang="en-US" sz="2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0000"/>
                          </a:solidFill>
                        </a:rPr>
                        <a:t>2007</a:t>
                      </a:r>
                      <a:endParaRPr lang="en-US" sz="2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0000"/>
                          </a:solidFill>
                        </a:rPr>
                        <a:t>382</a:t>
                      </a:r>
                      <a:endParaRPr lang="en-US" sz="2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0000"/>
                          </a:solidFill>
                        </a:rPr>
                        <a:t>2006</a:t>
                      </a:r>
                      <a:endParaRPr lang="en-US" sz="2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0000"/>
                          </a:solidFill>
                        </a:rPr>
                        <a:t>378</a:t>
                      </a:r>
                      <a:endParaRPr lang="en-US" sz="2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0000"/>
                          </a:solidFill>
                        </a:rPr>
                        <a:t>2005</a:t>
                      </a:r>
                      <a:endParaRPr lang="en-US" sz="2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0000"/>
                          </a:solidFill>
                        </a:rPr>
                        <a:t>383</a:t>
                      </a:r>
                      <a:endParaRPr lang="en-US" sz="2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65923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 appointments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42DF727-8B36-42F4-9B4C-2925353FBC7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14400" y="1219200"/>
          <a:ext cx="3200400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752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Year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Number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0000"/>
                          </a:solidFill>
                        </a:rPr>
                        <a:t>2014</a:t>
                      </a:r>
                      <a:endParaRPr lang="en-US" sz="2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0000"/>
                          </a:solidFill>
                        </a:rPr>
                        <a:t>31</a:t>
                      </a:r>
                      <a:endParaRPr lang="en-US" sz="2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0000"/>
                          </a:solidFill>
                        </a:rPr>
                        <a:t>2013</a:t>
                      </a:r>
                      <a:endParaRPr lang="en-US" sz="2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0000"/>
                          </a:solidFill>
                        </a:rPr>
                        <a:t>30</a:t>
                      </a:r>
                      <a:endParaRPr lang="en-US" sz="2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0000"/>
                          </a:solidFill>
                        </a:rPr>
                        <a:t>2012</a:t>
                      </a:r>
                      <a:endParaRPr lang="en-US" sz="2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0000"/>
                          </a:solidFill>
                        </a:rPr>
                        <a:t>37</a:t>
                      </a:r>
                      <a:endParaRPr lang="en-US" sz="2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0000"/>
                          </a:solidFill>
                        </a:rPr>
                        <a:t>2011</a:t>
                      </a:r>
                      <a:endParaRPr lang="en-US" sz="2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0000"/>
                          </a:solidFill>
                        </a:rPr>
                        <a:t>45</a:t>
                      </a:r>
                      <a:endParaRPr lang="en-US" sz="2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0000"/>
                          </a:solidFill>
                        </a:rPr>
                        <a:t>2010</a:t>
                      </a:r>
                      <a:endParaRPr lang="en-US" sz="2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0000"/>
                          </a:solidFill>
                        </a:rPr>
                        <a:t>33</a:t>
                      </a:r>
                      <a:endParaRPr lang="en-US" sz="2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0000"/>
                          </a:solidFill>
                        </a:rPr>
                        <a:t>2009</a:t>
                      </a:r>
                      <a:endParaRPr lang="en-US" sz="2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0000"/>
                          </a:solidFill>
                        </a:rPr>
                        <a:t>31</a:t>
                      </a:r>
                      <a:endParaRPr lang="en-US" sz="2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0000"/>
                          </a:solidFill>
                        </a:rPr>
                        <a:t>2008</a:t>
                      </a:r>
                      <a:endParaRPr lang="en-US" sz="2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0000"/>
                          </a:solidFill>
                        </a:rPr>
                        <a:t>28</a:t>
                      </a:r>
                      <a:endParaRPr lang="en-US" sz="2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0000"/>
                          </a:solidFill>
                        </a:rPr>
                        <a:t>2007</a:t>
                      </a:r>
                      <a:endParaRPr lang="en-US" sz="2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0000"/>
                          </a:solidFill>
                        </a:rPr>
                        <a:t>33</a:t>
                      </a:r>
                      <a:endParaRPr lang="en-US" sz="2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0000"/>
                          </a:solidFill>
                        </a:rPr>
                        <a:t>2006</a:t>
                      </a:r>
                      <a:endParaRPr lang="en-US" sz="2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0000"/>
                          </a:solidFill>
                        </a:rPr>
                        <a:t>36</a:t>
                      </a:r>
                      <a:endParaRPr lang="en-US" sz="2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0000"/>
                          </a:solidFill>
                        </a:rPr>
                        <a:t>2005</a:t>
                      </a:r>
                      <a:endParaRPr lang="en-US" sz="2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0000"/>
                          </a:solidFill>
                        </a:rPr>
                        <a:t>45</a:t>
                      </a:r>
                      <a:endParaRPr lang="en-US" sz="2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745353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Sessionals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42DF727-8B36-42F4-9B4C-2925353FBC7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1219200"/>
          <a:ext cx="4038600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6986"/>
                <a:gridCol w="221161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Year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Number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0000"/>
                          </a:solidFill>
                        </a:rPr>
                        <a:t>2013</a:t>
                      </a:r>
                      <a:r>
                        <a:rPr lang="en-US" sz="2200" baseline="0" dirty="0" smtClean="0">
                          <a:solidFill>
                            <a:srgbClr val="000000"/>
                          </a:solidFill>
                        </a:rPr>
                        <a:t> – 2014</a:t>
                      </a:r>
                      <a:endParaRPr lang="en-US" sz="2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0000"/>
                          </a:solidFill>
                        </a:rPr>
                        <a:t>374</a:t>
                      </a:r>
                      <a:endParaRPr lang="en-US" sz="2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0000"/>
                          </a:solidFill>
                        </a:rPr>
                        <a:t>2012</a:t>
                      </a:r>
                      <a:r>
                        <a:rPr lang="en-US" sz="2200" baseline="0" dirty="0" smtClean="0">
                          <a:solidFill>
                            <a:srgbClr val="000000"/>
                          </a:solidFill>
                        </a:rPr>
                        <a:t> – 2013</a:t>
                      </a:r>
                      <a:endParaRPr lang="en-US" sz="2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0000"/>
                          </a:solidFill>
                        </a:rPr>
                        <a:t>374</a:t>
                      </a:r>
                      <a:endParaRPr lang="en-US" sz="2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0000"/>
                          </a:solidFill>
                        </a:rPr>
                        <a:t>2011 – 2012</a:t>
                      </a:r>
                      <a:endParaRPr lang="en-US" sz="2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0000"/>
                          </a:solidFill>
                        </a:rPr>
                        <a:t>403</a:t>
                      </a:r>
                      <a:endParaRPr lang="en-US" sz="2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0000"/>
                          </a:solidFill>
                        </a:rPr>
                        <a:t>2010 – 2011</a:t>
                      </a:r>
                      <a:endParaRPr lang="en-US" sz="2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0000"/>
                          </a:solidFill>
                        </a:rPr>
                        <a:t>384</a:t>
                      </a:r>
                      <a:endParaRPr lang="en-US" sz="2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0000"/>
                          </a:solidFill>
                        </a:rPr>
                        <a:t>2009 – 2010</a:t>
                      </a:r>
                      <a:endParaRPr lang="en-US" sz="2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0000"/>
                          </a:solidFill>
                        </a:rPr>
                        <a:t>393</a:t>
                      </a:r>
                      <a:endParaRPr lang="en-US" sz="2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0000"/>
                          </a:solidFill>
                        </a:rPr>
                        <a:t>2008 – 2009</a:t>
                      </a:r>
                      <a:endParaRPr lang="en-US" sz="2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0000"/>
                          </a:solidFill>
                        </a:rPr>
                        <a:t>407</a:t>
                      </a:r>
                      <a:endParaRPr lang="en-US" sz="2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0000"/>
                          </a:solidFill>
                        </a:rPr>
                        <a:t>2007 – 2008</a:t>
                      </a:r>
                      <a:endParaRPr lang="en-US" sz="2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0000"/>
                          </a:solidFill>
                        </a:rPr>
                        <a:t>416</a:t>
                      </a:r>
                      <a:endParaRPr lang="en-US" sz="2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0000"/>
                          </a:solidFill>
                        </a:rPr>
                        <a:t>2006 – 2007</a:t>
                      </a:r>
                      <a:endParaRPr lang="en-US" sz="2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0000"/>
                          </a:solidFill>
                        </a:rPr>
                        <a:t>423</a:t>
                      </a:r>
                      <a:endParaRPr lang="en-US" sz="2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0000"/>
                          </a:solidFill>
                        </a:rPr>
                        <a:t>2005 – 2006</a:t>
                      </a:r>
                      <a:endParaRPr lang="en-US" sz="2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0000"/>
                          </a:solidFill>
                        </a:rPr>
                        <a:t>434</a:t>
                      </a:r>
                      <a:endParaRPr lang="en-US" sz="2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0000"/>
                          </a:solidFill>
                        </a:rPr>
                        <a:t>2004 – 2005</a:t>
                      </a:r>
                      <a:endParaRPr lang="en-US" sz="2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0000"/>
                          </a:solidFill>
                        </a:rPr>
                        <a:t>400</a:t>
                      </a:r>
                      <a:endParaRPr lang="en-US" sz="2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711861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pPr algn="ctr"/>
            <a:r>
              <a:rPr lang="en-CA" b="1" dirty="0" smtClean="0"/>
              <a:t>Opportunities and challenges</a:t>
            </a:r>
            <a:endParaRPr lang="en-US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30725"/>
          </a:xfrm>
        </p:spPr>
        <p:txBody>
          <a:bodyPr/>
          <a:lstStyle/>
          <a:p>
            <a:pPr marL="457200" indent="-457200"/>
            <a:r>
              <a:rPr lang="en-CA" sz="2800" dirty="0" smtClean="0">
                <a:solidFill>
                  <a:schemeClr val="bg1">
                    <a:lumMod val="50000"/>
                  </a:schemeClr>
                </a:solidFill>
              </a:rPr>
              <a:t>Student recruitment and retention – academic advising changes, threshold course support for students, new residences, etc.</a:t>
            </a:r>
          </a:p>
          <a:p>
            <a:pPr marL="457200" indent="-457200"/>
            <a:r>
              <a:rPr lang="en-CA" sz="2800" dirty="0" smtClean="0">
                <a:solidFill>
                  <a:schemeClr val="bg1">
                    <a:lumMod val="50000"/>
                  </a:schemeClr>
                </a:solidFill>
              </a:rPr>
              <a:t>New programs, markets, revenue sources – mid-career, professional, partial-degree learners</a:t>
            </a:r>
          </a:p>
          <a:p>
            <a:pPr marL="457200" indent="-457200"/>
            <a:r>
              <a:rPr lang="en-CA" sz="2800" dirty="0" smtClean="0">
                <a:solidFill>
                  <a:schemeClr val="bg1">
                    <a:lumMod val="50000"/>
                  </a:schemeClr>
                </a:solidFill>
              </a:rPr>
              <a:t>Revitalization and revision of older programs, structures </a:t>
            </a:r>
          </a:p>
          <a:p>
            <a:pPr marL="457200" indent="-457200"/>
            <a:r>
              <a:rPr lang="en-CA" sz="2800" dirty="0" smtClean="0">
                <a:solidFill>
                  <a:schemeClr val="bg1">
                    <a:lumMod val="50000"/>
                  </a:schemeClr>
                </a:solidFill>
              </a:rPr>
              <a:t>Cost control and efficiencies (e.g., Print Optimization)</a:t>
            </a:r>
          </a:p>
          <a:p>
            <a:pPr marL="457200" indent="-457200"/>
            <a:endParaRPr lang="en-US" sz="2800" dirty="0" smtClean="0"/>
          </a:p>
          <a:p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2DF727-8B36-42F4-9B4C-2925353FBC79}" type="slidenum">
              <a:rPr lang="en-US">
                <a:solidFill>
                  <a:srgbClr val="FFFFFF"/>
                </a:solidFill>
              </a:rPr>
              <a:pPr/>
              <a:t>13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78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="1" dirty="0" smtClean="0"/>
              <a:t>Thank You</a:t>
            </a:r>
            <a:endParaRPr lang="en-US" b="1" dirty="0"/>
          </a:p>
        </p:txBody>
      </p:sp>
      <p:sp>
        <p:nvSpPr>
          <p:cNvPr id="7" name="Tex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indent="-12700" algn="ctr">
              <a:buNone/>
            </a:pPr>
            <a:r>
              <a:rPr lang="en-US" sz="3200" dirty="0" smtClean="0"/>
              <a:t>All budget materials and presentations available online </a:t>
            </a:r>
            <a:r>
              <a:rPr lang="en-US" sz="3200" dirty="0" err="1" smtClean="0"/>
              <a:t>at</a:t>
            </a:r>
            <a:r>
              <a:rPr lang="en-US" sz="3200" b="1" dirty="0" err="1" smtClean="0">
                <a:solidFill>
                  <a:srgbClr val="C00000"/>
                </a:solidFill>
                <a:hlinkClick r:id="rId2"/>
              </a:rPr>
              <a:t>www.uregina.ca</a:t>
            </a:r>
            <a:r>
              <a:rPr lang="en-US" sz="3200" b="1" dirty="0" smtClean="0">
                <a:solidFill>
                  <a:srgbClr val="C00000"/>
                </a:solidFill>
                <a:hlinkClick r:id="rId2"/>
              </a:rPr>
              <a:t>/orp/budget/2015-16-budget.html</a:t>
            </a:r>
            <a:endParaRPr lang="en-US" sz="3200" b="1" dirty="0" smtClean="0">
              <a:solidFill>
                <a:srgbClr val="C00000"/>
              </a:solidFill>
            </a:endParaRPr>
          </a:p>
          <a:p>
            <a:pPr marL="355600" indent="-12700">
              <a:buNone/>
            </a:pPr>
            <a:endParaRPr lang="en-US" sz="3200" b="1" dirty="0" smtClean="0">
              <a:solidFill>
                <a:srgbClr val="C00000"/>
              </a:solidFill>
            </a:endParaRPr>
          </a:p>
          <a:p>
            <a:pPr algn="ctr">
              <a:spcBef>
                <a:spcPts val="0"/>
              </a:spcBef>
              <a:buNone/>
            </a:pPr>
            <a:r>
              <a:rPr lang="en-CA" sz="3200" dirty="0" smtClean="0"/>
              <a:t>Comments welcome at</a:t>
            </a:r>
            <a:endParaRPr lang="en-US" sz="3200" dirty="0" smtClean="0"/>
          </a:p>
          <a:p>
            <a:pPr algn="ctr">
              <a:spcBef>
                <a:spcPts val="0"/>
              </a:spcBef>
              <a:buNone/>
            </a:pP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hlinkClick r:id="rId3"/>
              </a:rPr>
              <a:t>budget@uregina.ca</a:t>
            </a:r>
            <a:endParaRPr lang="en-US" sz="3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42DF727-8B36-42F4-9B4C-2925353FBC7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685800"/>
          </a:xfrm>
        </p:spPr>
        <p:txBody>
          <a:bodyPr/>
          <a:lstStyle/>
          <a:p>
            <a:pPr algn="ctr"/>
            <a:r>
              <a:rPr lang="en-CA" b="1" dirty="0" smtClean="0"/>
              <a:t>Credit Hours taught, by Faculty </a:t>
            </a:r>
            <a:br>
              <a:rPr lang="en-CA" b="1" dirty="0" smtClean="0"/>
            </a:br>
            <a:r>
              <a:rPr lang="en-CA" sz="2800" b="1" dirty="0" smtClean="0"/>
              <a:t>(excluding CCE teaching)</a:t>
            </a: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42DF727-8B36-42F4-9B4C-2925353FBC7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36330636"/>
              </p:ext>
            </p:extLst>
          </p:nvPr>
        </p:nvGraphicFramePr>
        <p:xfrm>
          <a:off x="0" y="533400"/>
          <a:ext cx="94488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90773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59032330"/>
              </p:ext>
            </p:extLst>
          </p:nvPr>
        </p:nvGraphicFramePr>
        <p:xfrm>
          <a:off x="300037" y="519112"/>
          <a:ext cx="8543925" cy="5819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35490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685800"/>
          </a:xfrm>
        </p:spPr>
        <p:txBody>
          <a:bodyPr/>
          <a:lstStyle/>
          <a:p>
            <a:pPr algn="ctr"/>
            <a:r>
              <a:rPr lang="en-CA" sz="3600" b="1" dirty="0" smtClean="0">
                <a:solidFill>
                  <a:schemeClr val="bg1">
                    <a:lumMod val="50000"/>
                  </a:schemeClr>
                </a:solidFill>
              </a:rPr>
              <a:t>University Expenses</a:t>
            </a:r>
            <a:br>
              <a:rPr lang="en-CA" sz="3600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CA" sz="3600" b="1" dirty="0" smtClean="0">
                <a:solidFill>
                  <a:schemeClr val="bg1">
                    <a:lumMod val="50000"/>
                  </a:schemeClr>
                </a:solidFill>
              </a:rPr>
              <a:t>2015-16 Operating Budget ($m)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42DF727-8B36-42F4-9B4C-2925353FBC7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5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06701031"/>
              </p:ext>
            </p:extLst>
          </p:nvPr>
        </p:nvGraphicFramePr>
        <p:xfrm>
          <a:off x="-533400" y="1219200"/>
          <a:ext cx="99822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65175"/>
            <a:ext cx="8305800" cy="801625"/>
          </a:xfrm>
        </p:spPr>
        <p:txBody>
          <a:bodyPr>
            <a:noAutofit/>
          </a:bodyPr>
          <a:lstStyle/>
          <a:p>
            <a:pPr algn="ctr"/>
            <a:r>
              <a:rPr lang="en-CA" sz="3600" b="1" dirty="0" smtClean="0">
                <a:solidFill>
                  <a:schemeClr val="bg1">
                    <a:lumMod val="50000"/>
                  </a:schemeClr>
                </a:solidFill>
              </a:rPr>
              <a:t>University Revenue</a:t>
            </a:r>
            <a:br>
              <a:rPr lang="en-CA" sz="3600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CA" sz="3600" b="1" dirty="0" smtClean="0">
                <a:solidFill>
                  <a:schemeClr val="bg1">
                    <a:lumMod val="50000"/>
                  </a:schemeClr>
                </a:solidFill>
              </a:rPr>
              <a:t> 2015-16 Operating Budget ($m)</a:t>
            </a:r>
            <a:endParaRPr lang="en-US" sz="3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58627403"/>
              </p:ext>
            </p:extLst>
          </p:nvPr>
        </p:nvGraphicFramePr>
        <p:xfrm>
          <a:off x="-381000" y="990600"/>
          <a:ext cx="95250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CEDB6E8-A6CC-4940-9061-969747C8228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6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382000" cy="685800"/>
          </a:xfrm>
        </p:spPr>
        <p:txBody>
          <a:bodyPr/>
          <a:lstStyle/>
          <a:p>
            <a:r>
              <a:rPr lang="en-CA" sz="3600" b="1" dirty="0" smtClean="0"/>
              <a:t>Operating grant: historic % increases 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42DF727-8B36-42F4-9B4C-2925353FBC7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295400"/>
            <a:ext cx="6750338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2057400" y="1219200"/>
            <a:ext cx="491507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CA" i="1" dirty="0" smtClean="0"/>
              <a:t>Annual Percentage Increase</a:t>
            </a:r>
            <a:endParaRPr lang="en-US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609600"/>
          </a:xfrm>
        </p:spPr>
        <p:txBody>
          <a:bodyPr/>
          <a:lstStyle/>
          <a:p>
            <a:pPr algn="ctr"/>
            <a:r>
              <a:rPr lang="en-CA" sz="3600" b="1" dirty="0" smtClean="0"/>
              <a:t>The New Normal?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1"/>
            <a:ext cx="7620000" cy="3733800"/>
          </a:xfrm>
        </p:spPr>
        <p:txBody>
          <a:bodyPr/>
          <a:lstStyle/>
          <a:p>
            <a:pPr marL="0" indent="0">
              <a:buNone/>
            </a:pPr>
            <a:endParaRPr lang="en-CA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CA" dirty="0" smtClean="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CA" sz="32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If 2% or less annual increase in the operating grant is the “new normal,” what are the implications for our operations?</a:t>
            </a:r>
            <a:endParaRPr lang="en-US" sz="3200" dirty="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42DF727-8B36-42F4-9B4C-2925353FBC7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42DF727-8B36-42F4-9B4C-2925353FBC7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/>
          <a:lstStyle/>
          <a:p>
            <a:pPr algn="ctr"/>
            <a:r>
              <a:rPr lang="en-CA" sz="3600" b="1" dirty="0" smtClean="0">
                <a:solidFill>
                  <a:schemeClr val="bg1">
                    <a:lumMod val="50000"/>
                  </a:schemeClr>
                </a:solidFill>
              </a:rPr>
              <a:t>Tuition increases</a:t>
            </a:r>
            <a:endParaRPr lang="en-CA" sz="3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648200"/>
          </a:xfrm>
        </p:spPr>
        <p:txBody>
          <a:bodyPr/>
          <a:lstStyle/>
          <a:p>
            <a:r>
              <a:rPr lang="en-CA" sz="2280" dirty="0" smtClean="0"/>
              <a:t>Undergraduate tuition rates rise by 3.8%, same as 2014-15.</a:t>
            </a:r>
          </a:p>
          <a:p>
            <a:r>
              <a:rPr lang="en-CA" sz="2280" dirty="0" smtClean="0"/>
              <a:t>Graduate tuition increases vary from 0% to 3.9%.</a:t>
            </a:r>
          </a:p>
          <a:p>
            <a:r>
              <a:rPr lang="en-CA" sz="2280" dirty="0" smtClean="0"/>
              <a:t>Average overall increase is 3.59%.</a:t>
            </a:r>
          </a:p>
          <a:p>
            <a:r>
              <a:rPr lang="en-CA" sz="2280" dirty="0"/>
              <a:t>For an Arts student taking a 4-course load, tuition will be $87 higher than last fall. </a:t>
            </a:r>
          </a:p>
          <a:p>
            <a:r>
              <a:rPr lang="en-CA" sz="2280" dirty="0"/>
              <a:t>In 2014-15, U of R Arts students paid tuition and fees less than at 41 of 59 English-language Canadian universities.</a:t>
            </a:r>
          </a:p>
          <a:p>
            <a:r>
              <a:rPr lang="en-CA" sz="2280" dirty="0" smtClean="0"/>
              <a:t>Tuition and fees will fund </a:t>
            </a:r>
            <a:r>
              <a:rPr lang="en-CA" sz="2280" b="1" dirty="0" smtClean="0">
                <a:solidFill>
                  <a:srgbClr val="FF0000"/>
                </a:solidFill>
              </a:rPr>
              <a:t>36% of the operating budget.</a:t>
            </a:r>
          </a:p>
          <a:p>
            <a:r>
              <a:rPr lang="en-CA" sz="2280" dirty="0" smtClean="0"/>
              <a:t>Tuition/fee rate increases provide $2.0m additional revenue.</a:t>
            </a:r>
          </a:p>
          <a:p>
            <a:r>
              <a:rPr lang="en-CA" sz="2280" dirty="0" smtClean="0"/>
              <a:t>Scholarship expenditures </a:t>
            </a:r>
            <a:r>
              <a:rPr lang="en-CA" sz="2280" b="1" dirty="0" smtClean="0">
                <a:solidFill>
                  <a:srgbClr val="FF0000"/>
                </a:solidFill>
              </a:rPr>
              <a:t>will increase by $1.23m, returning 61% of tuition/fee increases</a:t>
            </a:r>
            <a:r>
              <a:rPr lang="en-CA" sz="228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 smtClean="0"/>
              <a:t>Notable items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534400" cy="4530725"/>
          </a:xfrm>
        </p:spPr>
        <p:txBody>
          <a:bodyPr/>
          <a:lstStyle/>
          <a:p>
            <a:r>
              <a:rPr lang="en-US" dirty="0" smtClean="0"/>
              <a:t>Searches approved for </a:t>
            </a:r>
            <a:r>
              <a:rPr lang="en-US" b="1" dirty="0" smtClean="0">
                <a:solidFill>
                  <a:srgbClr val="FF0000"/>
                </a:solidFill>
              </a:rPr>
              <a:t>8 faculty positions plus continued recruitment for </a:t>
            </a:r>
            <a:r>
              <a:rPr lang="en-US" b="1" dirty="0">
                <a:solidFill>
                  <a:srgbClr val="FF0000"/>
                </a:solidFill>
              </a:rPr>
              <a:t>N</a:t>
            </a:r>
            <a:r>
              <a:rPr lang="en-US" b="1" dirty="0" smtClean="0">
                <a:solidFill>
                  <a:srgbClr val="FF0000"/>
                </a:solidFill>
              </a:rPr>
              <a:t>ursing </a:t>
            </a:r>
          </a:p>
          <a:p>
            <a:r>
              <a:rPr lang="en-US" dirty="0" smtClean="0"/>
              <a:t>Student financial assistance increase includes</a:t>
            </a:r>
            <a:r>
              <a:rPr lang="en-US" b="1" dirty="0" smtClean="0">
                <a:solidFill>
                  <a:srgbClr val="FF0000"/>
                </a:solidFill>
              </a:rPr>
              <a:t> $550k more for PhD scholarships</a:t>
            </a:r>
          </a:p>
          <a:p>
            <a:r>
              <a:rPr lang="en-US" dirty="0" smtClean="0"/>
              <a:t>Other new support for research activities exceeds $1.2m</a:t>
            </a:r>
          </a:p>
          <a:p>
            <a:r>
              <a:rPr lang="en-US" dirty="0" smtClean="0"/>
              <a:t>Executive Lead for Indigenization and Director of Alumni Affairs are now base-funded</a:t>
            </a:r>
          </a:p>
          <a:p>
            <a:r>
              <a:rPr lang="en-CA" dirty="0"/>
              <a:t>Library acquisitions budget maintained</a:t>
            </a:r>
            <a:endParaRPr lang="en-US" dirty="0"/>
          </a:p>
          <a:p>
            <a:r>
              <a:rPr lang="en-US" dirty="0"/>
              <a:t>CCE targeted to contribute over $7.8m to the </a:t>
            </a:r>
            <a:r>
              <a:rPr lang="en-US" dirty="0" smtClean="0"/>
              <a:t>operating budgets of other units, an increase of $500k</a:t>
            </a:r>
            <a:endParaRPr lang="en-US" dirty="0"/>
          </a:p>
          <a:p>
            <a:r>
              <a:rPr lang="en-CA" dirty="0" smtClean="0"/>
              <a:t>$1.5m savings to be achieved in admin units and central services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42DF727-8B36-42F4-9B4C-2925353FBC7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L Operations Forecast 2010">
  <a:themeElements>
    <a:clrScheme name="ML Operations Forecast 2010 5">
      <a:dk1>
        <a:srgbClr val="CC6600"/>
      </a:dk1>
      <a:lt1>
        <a:srgbClr val="FFFFFF"/>
      </a:lt1>
      <a:dk2>
        <a:srgbClr val="4A553B"/>
      </a:dk2>
      <a:lt2>
        <a:srgbClr val="FFBF1F"/>
      </a:lt2>
      <a:accent1>
        <a:srgbClr val="FFCC00"/>
      </a:accent1>
      <a:accent2>
        <a:srgbClr val="CC9900"/>
      </a:accent2>
      <a:accent3>
        <a:srgbClr val="B1B4AF"/>
      </a:accent3>
      <a:accent4>
        <a:srgbClr val="DADADA"/>
      </a:accent4>
      <a:accent5>
        <a:srgbClr val="FFE2AA"/>
      </a:accent5>
      <a:accent6>
        <a:srgbClr val="B98A00"/>
      </a:accent6>
      <a:hlink>
        <a:srgbClr val="669900"/>
      </a:hlink>
      <a:folHlink>
        <a:srgbClr val="A3A274"/>
      </a:folHlink>
    </a:clrScheme>
    <a:fontScheme name="ML Operations Forecast 2010">
      <a:majorFont>
        <a:latin typeface="News Gothic MT Std"/>
        <a:ea typeface=""/>
        <a:cs typeface="Arial"/>
      </a:majorFont>
      <a:minorFont>
        <a:latin typeface="News Gothic MT St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L Operations Forecast 2010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L Operations Forecast 2010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L Operations Forecast 2010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L Operations Forecast 2010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L Operations Forecast 2010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L Operations Forecast 2010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L Operations Forecast 2010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L Operations Forecast 2010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6353</TotalTime>
  <Words>457</Words>
  <Application>Microsoft Office PowerPoint</Application>
  <PresentationFormat>On-screen Show (4:3)</PresentationFormat>
  <Paragraphs>129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ML Operations Forecast 2010</vt:lpstr>
      <vt:lpstr>  The Operating Grant and Shifting Patterns of Student Demand  Implications for Academic Planning   Thomas Chase Provost and Vice-President (Academic)  University of Regina Senate 3 June 2015   </vt:lpstr>
      <vt:lpstr>Credit Hours taught, by Faculty  (excluding CCE teaching)</vt:lpstr>
      <vt:lpstr>Slide 3</vt:lpstr>
      <vt:lpstr>University Expenses 2015-16 Operating Budget ($m)</vt:lpstr>
      <vt:lpstr>University Revenue  2015-16 Operating Budget ($m)</vt:lpstr>
      <vt:lpstr>Operating grant: historic % increases </vt:lpstr>
      <vt:lpstr>The New Normal?</vt:lpstr>
      <vt:lpstr>Tuition increases</vt:lpstr>
      <vt:lpstr>Notable items</vt:lpstr>
      <vt:lpstr>Tenure-track appointments</vt:lpstr>
      <vt:lpstr>Term appointments</vt:lpstr>
      <vt:lpstr>Sessionals</vt:lpstr>
      <vt:lpstr>Opportunities and challenges</vt:lpstr>
      <vt:lpstr>Thank You</vt:lpstr>
    </vt:vector>
  </TitlesOfParts>
  <Company>University of Regina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Marilyn Leier</dc:creator>
  <cp:lastModifiedBy>img</cp:lastModifiedBy>
  <cp:revision>670</cp:revision>
  <dcterms:created xsi:type="dcterms:W3CDTF">2009-09-18T21:08:24Z</dcterms:created>
  <dcterms:modified xsi:type="dcterms:W3CDTF">2015-06-09T13:30:40Z</dcterms:modified>
</cp:coreProperties>
</file>